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 id="2147483663" r:id="rId2"/>
  </p:sldMasterIdLst>
  <p:notesMasterIdLst>
    <p:notesMasterId r:id="rId3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Nuni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0335b5315_2_8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0335b5315_2_8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eb63d06f7_1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gdeb63d06f7_12_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deb63d06f7_1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deb63d06f7_1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e0335b5315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e0335b531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deb63d06f7_1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deb63d06f7_12_3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deb63d06f7_1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gdeb63d06f7_12_4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eb63d06f7_1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gdeb63d06f7_12_5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deb63d06f7_1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gdeb63d06f7_12_6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031580b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e031580ba8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031580ba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e031580ba8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e031580ba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ge031580ba8_0_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bb9c872e1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bb9c872e1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e031580ba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0" name="Google Shape;260;ge031580ba8_0_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e031580ba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e031580ba8_0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e031580ba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e031580ba8_0_2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e031580ba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e031580ba8_0_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e031580b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ge031580ba8_0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e031580ba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2" name="Google Shape;292;ge031580ba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031580ba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e031580ba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e0335b5315_8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ge0335b5315_8_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deb63d06f7_4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gdeb63d06f7_4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e0335b5315_8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ge0335b5315_8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deb63d06f7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deb63d06f7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e0335b5315_8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5" name="Google Shape;325;ge0335b5315_8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0335b5315_8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e0335b5315_8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deb63d06f7_4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deb63d06f7_4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eb63d06f7_4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eb63d06f7_4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deb63d06f7_4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deb63d06f7_4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deb63d06f7_4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deb63d06f7_4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eb63d06f7_4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eb63d06f7_4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deb63d06f7_4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deb63d06f7_4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deb63d06f7_4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deb63d06f7_4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eb63d06f7_4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eb63d06f7_4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deb63d06f7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deb63d06f7_12_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eb63d06f7_1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 name="Google Shape;190;gdeb63d06f7_12_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4"/>
        <p:cNvGrpSpPr/>
        <p:nvPr/>
      </p:nvGrpSpPr>
      <p:grpSpPr>
        <a:xfrm>
          <a:off x="0" y="0"/>
          <a:ext cx="0" cy="0"/>
          <a:chOff x="0" y="0"/>
          <a:chExt cx="0" cy="0"/>
        </a:xfrm>
      </p:grpSpPr>
      <p:sp>
        <p:nvSpPr>
          <p:cNvPr id="125" name="Google Shape;125;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sz="1100"/>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26" name="Google Shape;126;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sz="1100"/>
            </a:lvl1pPr>
            <a:lvl2pPr marL="914400" lvl="1" indent="-317500" algn="l" rtl="0">
              <a:lnSpc>
                <a:spcPct val="90000"/>
              </a:lnSpc>
              <a:spcBef>
                <a:spcPts val="1200"/>
              </a:spcBef>
              <a:spcAft>
                <a:spcPts val="0"/>
              </a:spcAft>
              <a:buClr>
                <a:schemeClr val="dk1"/>
              </a:buClr>
              <a:buSzPts val="1400"/>
              <a:buChar char="○"/>
              <a:defRPr sz="1100"/>
            </a:lvl2pPr>
            <a:lvl3pPr marL="1371600" lvl="2" indent="-317500" algn="l" rtl="0">
              <a:lnSpc>
                <a:spcPct val="90000"/>
              </a:lnSpc>
              <a:spcBef>
                <a:spcPts val="1200"/>
              </a:spcBef>
              <a:spcAft>
                <a:spcPts val="0"/>
              </a:spcAft>
              <a:buClr>
                <a:schemeClr val="dk1"/>
              </a:buClr>
              <a:buSzPts val="1400"/>
              <a:buChar char="■"/>
              <a:defRPr sz="1100"/>
            </a:lvl3pPr>
            <a:lvl4pPr marL="1828800" lvl="3" indent="-317500" algn="l" rtl="0">
              <a:lnSpc>
                <a:spcPct val="90000"/>
              </a:lnSpc>
              <a:spcBef>
                <a:spcPts val="1200"/>
              </a:spcBef>
              <a:spcAft>
                <a:spcPts val="0"/>
              </a:spcAft>
              <a:buClr>
                <a:schemeClr val="dk1"/>
              </a:buClr>
              <a:buSzPts val="1400"/>
              <a:buChar char="●"/>
              <a:defRPr sz="1100"/>
            </a:lvl4pPr>
            <a:lvl5pPr marL="2286000" lvl="4" indent="-317500" algn="l" rtl="0">
              <a:lnSpc>
                <a:spcPct val="90000"/>
              </a:lnSpc>
              <a:spcBef>
                <a:spcPts val="1200"/>
              </a:spcBef>
              <a:spcAft>
                <a:spcPts val="0"/>
              </a:spcAft>
              <a:buClr>
                <a:schemeClr val="dk1"/>
              </a:buClr>
              <a:buSzPts val="1400"/>
              <a:buChar char="○"/>
              <a:defRPr sz="1100"/>
            </a:lvl5pPr>
            <a:lvl6pPr marL="2743200" lvl="5" indent="-317500" algn="l" rtl="0">
              <a:lnSpc>
                <a:spcPct val="90000"/>
              </a:lnSpc>
              <a:spcBef>
                <a:spcPts val="1200"/>
              </a:spcBef>
              <a:spcAft>
                <a:spcPts val="0"/>
              </a:spcAft>
              <a:buClr>
                <a:schemeClr val="dk1"/>
              </a:buClr>
              <a:buSzPts val="1400"/>
              <a:buChar char="■"/>
              <a:defRPr sz="1100"/>
            </a:lvl6pPr>
            <a:lvl7pPr marL="3200400" lvl="6" indent="-317500" algn="l" rtl="0">
              <a:lnSpc>
                <a:spcPct val="90000"/>
              </a:lnSpc>
              <a:spcBef>
                <a:spcPts val="1200"/>
              </a:spcBef>
              <a:spcAft>
                <a:spcPts val="0"/>
              </a:spcAft>
              <a:buClr>
                <a:schemeClr val="dk1"/>
              </a:buClr>
              <a:buSzPts val="1400"/>
              <a:buChar char="●"/>
              <a:defRPr sz="1100"/>
            </a:lvl7pPr>
            <a:lvl8pPr marL="3657600" lvl="7" indent="-317500" algn="l" rtl="0">
              <a:lnSpc>
                <a:spcPct val="90000"/>
              </a:lnSpc>
              <a:spcBef>
                <a:spcPts val="1200"/>
              </a:spcBef>
              <a:spcAft>
                <a:spcPts val="0"/>
              </a:spcAft>
              <a:buClr>
                <a:schemeClr val="dk1"/>
              </a:buClr>
              <a:buSzPts val="1400"/>
              <a:buChar char="○"/>
              <a:defRPr sz="1100"/>
            </a:lvl8pPr>
            <a:lvl9pPr marL="4114800" lvl="8" indent="-317500" algn="l" rtl="0">
              <a:lnSpc>
                <a:spcPct val="90000"/>
              </a:lnSpc>
              <a:spcBef>
                <a:spcPts val="1200"/>
              </a:spcBef>
              <a:spcAft>
                <a:spcPts val="1200"/>
              </a:spcAft>
              <a:buClr>
                <a:schemeClr val="dk1"/>
              </a:buClr>
              <a:buSzPts val="1400"/>
              <a:buChar char="■"/>
              <a:defRPr sz="1100"/>
            </a:lvl9pPr>
          </a:lstStyle>
          <a:p>
            <a:endParaRPr/>
          </a:p>
        </p:txBody>
      </p:sp>
      <p:sp>
        <p:nvSpPr>
          <p:cNvPr id="127" name="Google Shape;127;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28" name="Google Shape;128;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29" name="Google Shape;129;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sz="1100"/>
            </a:lvl1pPr>
            <a:lvl2pPr marL="0" lvl="1" indent="0" algn="r" rtl="0">
              <a:spcBef>
                <a:spcPts val="0"/>
              </a:spcBef>
              <a:buNone/>
              <a:defRPr sz="1100"/>
            </a:lvl2pPr>
            <a:lvl3pPr marL="0" lvl="2" indent="0" algn="r" rtl="0">
              <a:spcBef>
                <a:spcPts val="0"/>
              </a:spcBef>
              <a:buNone/>
              <a:defRPr sz="1100"/>
            </a:lvl3pPr>
            <a:lvl4pPr marL="0" lvl="3" indent="0" algn="r" rtl="0">
              <a:spcBef>
                <a:spcPts val="0"/>
              </a:spcBef>
              <a:buNone/>
              <a:defRPr sz="1100"/>
            </a:lvl4pPr>
            <a:lvl5pPr marL="0" lvl="4" indent="0" algn="r" rtl="0">
              <a:spcBef>
                <a:spcPts val="0"/>
              </a:spcBef>
              <a:buNone/>
              <a:defRPr sz="1100"/>
            </a:lvl5pPr>
            <a:lvl6pPr marL="0" lvl="5" indent="0" algn="r" rtl="0">
              <a:spcBef>
                <a:spcPts val="0"/>
              </a:spcBef>
              <a:buNone/>
              <a:defRPr sz="1100"/>
            </a:lvl6pPr>
            <a:lvl7pPr marL="0" lvl="6" indent="0" algn="r" rtl="0">
              <a:spcBef>
                <a:spcPts val="0"/>
              </a:spcBef>
              <a:buNone/>
              <a:defRPr sz="1100"/>
            </a:lvl7pPr>
            <a:lvl8pPr marL="0" lvl="7" indent="0" algn="r" rtl="0">
              <a:spcBef>
                <a:spcPts val="0"/>
              </a:spcBef>
              <a:buNone/>
              <a:defRPr sz="1100"/>
            </a:lvl8pPr>
            <a:lvl9pPr marL="0" lvl="8" indent="0" algn="r" rtl="0">
              <a:spcBef>
                <a:spcPts val="0"/>
              </a:spcBef>
              <a:buNone/>
              <a:defRPr sz="1100"/>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629841" y="342900"/>
            <a:ext cx="2949300" cy="12000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132" name="Google Shape;132;p14"/>
          <p:cNvSpPr>
            <a:spLocks noGrp="1"/>
          </p:cNvSpPr>
          <p:nvPr>
            <p:ph type="pic" idx="2"/>
          </p:nvPr>
        </p:nvSpPr>
        <p:spPr>
          <a:xfrm>
            <a:off x="3887391" y="740569"/>
            <a:ext cx="4629000" cy="3655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33" name="Google Shape;133;p14"/>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34" name="Google Shape;134;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35" name="Google Shape;135;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36" name="Google Shape;136;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sz="1100"/>
            </a:lvl1pPr>
            <a:lvl2pPr marL="0" lvl="1" indent="0" algn="r" rtl="0">
              <a:spcBef>
                <a:spcPts val="0"/>
              </a:spcBef>
              <a:buNone/>
              <a:defRPr sz="1100"/>
            </a:lvl2pPr>
            <a:lvl3pPr marL="0" lvl="2" indent="0" algn="r" rtl="0">
              <a:spcBef>
                <a:spcPts val="0"/>
              </a:spcBef>
              <a:buNone/>
              <a:defRPr sz="1100"/>
            </a:lvl3pPr>
            <a:lvl4pPr marL="0" lvl="3" indent="0" algn="r" rtl="0">
              <a:spcBef>
                <a:spcPts val="0"/>
              </a:spcBef>
              <a:buNone/>
              <a:defRPr sz="1100"/>
            </a:lvl4pPr>
            <a:lvl5pPr marL="0" lvl="4" indent="0" algn="r" rtl="0">
              <a:spcBef>
                <a:spcPts val="0"/>
              </a:spcBef>
              <a:buNone/>
              <a:defRPr sz="1100"/>
            </a:lvl5pPr>
            <a:lvl6pPr marL="0" lvl="5" indent="0" algn="r" rtl="0">
              <a:spcBef>
                <a:spcPts val="0"/>
              </a:spcBef>
              <a:buNone/>
              <a:defRPr sz="1100"/>
            </a:lvl6pPr>
            <a:lvl7pPr marL="0" lvl="6" indent="0" algn="r" rtl="0">
              <a:spcBef>
                <a:spcPts val="0"/>
              </a:spcBef>
              <a:buNone/>
              <a:defRPr sz="1100"/>
            </a:lvl7pPr>
            <a:lvl8pPr marL="0" lvl="7" indent="0" algn="r" rtl="0">
              <a:spcBef>
                <a:spcPts val="0"/>
              </a:spcBef>
              <a:buNone/>
              <a:defRPr sz="1100"/>
            </a:lvl8pPr>
            <a:lvl9pPr marL="0" lvl="8" indent="0" algn="r" rtl="0">
              <a:spcBef>
                <a:spcPts val="0"/>
              </a:spcBef>
              <a:buNone/>
              <a:defRPr sz="1100"/>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137"/>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2"/>
        <p:cNvGrpSpPr/>
        <p:nvPr/>
      </p:nvGrpSpPr>
      <p:grpSpPr>
        <a:xfrm>
          <a:off x="0" y="0"/>
          <a:ext cx="0" cy="0"/>
          <a:chOff x="0" y="0"/>
          <a:chExt cx="0" cy="0"/>
        </a:xfrm>
      </p:grpSpPr>
      <p:sp>
        <p:nvSpPr>
          <p:cNvPr id="143" name="Google Shape;143;p17"/>
          <p:cNvSpPr txBox="1">
            <a:spLocks noGrp="1"/>
          </p:cNvSpPr>
          <p:nvPr>
            <p:ph type="ctrTitle"/>
          </p:nvPr>
        </p:nvSpPr>
        <p:spPr>
          <a:xfrm>
            <a:off x="1059515" y="-81136"/>
            <a:ext cx="7297200" cy="108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4280" b="1" dirty="0">
                <a:solidFill>
                  <a:schemeClr val="dk1"/>
                </a:solidFill>
                <a:latin typeface="Nunito"/>
                <a:ea typeface="Nunito"/>
                <a:cs typeface="Nunito"/>
                <a:sym typeface="Nunito"/>
              </a:rPr>
              <a:t>Hand Gesture Recognition</a:t>
            </a:r>
            <a:endParaRPr sz="4280" b="1" dirty="0">
              <a:solidFill>
                <a:schemeClr val="dk1"/>
              </a:solidFill>
              <a:latin typeface="Nunito"/>
              <a:ea typeface="Nunito"/>
              <a:cs typeface="Nunito"/>
              <a:sym typeface="Nunito"/>
            </a:endParaRPr>
          </a:p>
        </p:txBody>
      </p:sp>
      <p:sp>
        <p:nvSpPr>
          <p:cNvPr id="144" name="Google Shape;144;p17"/>
          <p:cNvSpPr txBox="1">
            <a:spLocks noGrp="1"/>
          </p:cNvSpPr>
          <p:nvPr>
            <p:ph type="subTitle" idx="1"/>
          </p:nvPr>
        </p:nvSpPr>
        <p:spPr>
          <a:xfrm>
            <a:off x="5314075" y="3579025"/>
            <a:ext cx="3990000" cy="160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CC0000"/>
                </a:solidFill>
                <a:latin typeface="Nunito"/>
                <a:ea typeface="Nunito"/>
                <a:cs typeface="Nunito"/>
                <a:sym typeface="Nunito"/>
              </a:rPr>
              <a:t>Ayush Kumar Jha(19105051)  </a:t>
            </a:r>
            <a:endParaRPr b="1">
              <a:solidFill>
                <a:srgbClr val="CC0000"/>
              </a:solidFill>
              <a:latin typeface="Nunito"/>
              <a:ea typeface="Nunito"/>
              <a:cs typeface="Nunito"/>
              <a:sym typeface="Nunito"/>
            </a:endParaRPr>
          </a:p>
          <a:p>
            <a:pPr marL="0" lvl="0" indent="0" algn="l" rtl="0">
              <a:spcBef>
                <a:spcPts val="0"/>
              </a:spcBef>
              <a:spcAft>
                <a:spcPts val="0"/>
              </a:spcAft>
              <a:buNone/>
            </a:pPr>
            <a:r>
              <a:rPr lang="en" b="1">
                <a:solidFill>
                  <a:srgbClr val="CC0000"/>
                </a:solidFill>
                <a:latin typeface="Nunito"/>
                <a:ea typeface="Nunito"/>
                <a:cs typeface="Nunito"/>
                <a:sym typeface="Nunito"/>
              </a:rPr>
              <a:t>Aman Singla(19105028)</a:t>
            </a:r>
            <a:endParaRPr b="1">
              <a:solidFill>
                <a:srgbClr val="CC0000"/>
              </a:solidFill>
              <a:latin typeface="Nunito"/>
              <a:ea typeface="Nunito"/>
              <a:cs typeface="Nunito"/>
              <a:sym typeface="Nunito"/>
            </a:endParaRPr>
          </a:p>
          <a:p>
            <a:pPr marL="0" lvl="0" indent="0" algn="l" rtl="0">
              <a:spcBef>
                <a:spcPts val="0"/>
              </a:spcBef>
              <a:spcAft>
                <a:spcPts val="0"/>
              </a:spcAft>
              <a:buNone/>
            </a:pPr>
            <a:r>
              <a:rPr lang="en" b="1">
                <a:solidFill>
                  <a:srgbClr val="CC0000"/>
                </a:solidFill>
                <a:latin typeface="Nunito"/>
                <a:ea typeface="Nunito"/>
                <a:cs typeface="Nunito"/>
                <a:sym typeface="Nunito"/>
              </a:rPr>
              <a:t>Sudeep Dhara(19105011)                                Ashish Ranjan(19105049)</a:t>
            </a:r>
            <a:endParaRPr b="1">
              <a:solidFill>
                <a:srgbClr val="CC0000"/>
              </a:solidFill>
              <a:latin typeface="Nunito"/>
              <a:ea typeface="Nunito"/>
              <a:cs typeface="Nunito"/>
              <a:sym typeface="Nunito"/>
            </a:endParaRPr>
          </a:p>
          <a:p>
            <a:pPr marL="0" lvl="0" indent="0" algn="l" rtl="0">
              <a:spcBef>
                <a:spcPts val="0"/>
              </a:spcBef>
              <a:spcAft>
                <a:spcPts val="0"/>
              </a:spcAft>
              <a:buNone/>
            </a:pPr>
            <a:r>
              <a:rPr lang="en" b="1">
                <a:solidFill>
                  <a:srgbClr val="CC0000"/>
                </a:solidFill>
                <a:latin typeface="Nunito"/>
                <a:ea typeface="Nunito"/>
                <a:cs typeface="Nunito"/>
                <a:sym typeface="Nunito"/>
              </a:rPr>
              <a:t>Akshit Maheshwari(19105029)</a:t>
            </a:r>
            <a:endParaRPr b="1">
              <a:solidFill>
                <a:srgbClr val="CC0000"/>
              </a:solidFill>
              <a:latin typeface="Nunito"/>
              <a:ea typeface="Nunito"/>
              <a:cs typeface="Nunito"/>
              <a:sym typeface="Nunito"/>
            </a:endParaRPr>
          </a:p>
          <a:p>
            <a:pPr marL="0" lvl="0" indent="0" algn="l" rtl="0">
              <a:spcBef>
                <a:spcPts val="0"/>
              </a:spcBef>
              <a:spcAft>
                <a:spcPts val="0"/>
              </a:spcAft>
              <a:buNone/>
            </a:pPr>
            <a:r>
              <a:rPr lang="en" b="1">
                <a:solidFill>
                  <a:srgbClr val="CC0000"/>
                </a:solidFill>
                <a:latin typeface="Nunito"/>
                <a:ea typeface="Nunito"/>
                <a:cs typeface="Nunito"/>
                <a:sym typeface="Nunito"/>
              </a:rPr>
              <a:t>Kshitij Jain(19105100)</a:t>
            </a:r>
            <a:endParaRPr b="1">
              <a:solidFill>
                <a:srgbClr val="CC0000"/>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 b="1">
                <a:solidFill>
                  <a:srgbClr val="CC0000"/>
                </a:solidFill>
                <a:latin typeface="Nunito"/>
                <a:ea typeface="Nunito"/>
                <a:cs typeface="Nunito"/>
                <a:sym typeface="Nunito"/>
              </a:rPr>
              <a:t>Gurnoor singh(19105046)</a:t>
            </a:r>
            <a:endParaRPr b="1">
              <a:solidFill>
                <a:srgbClr val="CC0000"/>
              </a:solidFill>
              <a:latin typeface="Nunito"/>
              <a:ea typeface="Nunito"/>
              <a:cs typeface="Nunito"/>
              <a:sym typeface="Nunito"/>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6"/>
          <p:cNvSpPr txBox="1">
            <a:spLocks noGrp="1"/>
          </p:cNvSpPr>
          <p:nvPr>
            <p:ph type="title"/>
          </p:nvPr>
        </p:nvSpPr>
        <p:spPr>
          <a:xfrm>
            <a:off x="819150" y="84560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4000" b="1">
                <a:solidFill>
                  <a:srgbClr val="000000"/>
                </a:solidFill>
              </a:rPr>
              <a:t>Convolution Layer</a:t>
            </a:r>
            <a:endParaRPr sz="4000" b="1">
              <a:solidFill>
                <a:srgbClr val="000000"/>
              </a:solidFill>
            </a:endParaRPr>
          </a:p>
          <a:p>
            <a:pPr marL="0" lvl="0" indent="0" algn="l" rtl="0">
              <a:lnSpc>
                <a:spcPct val="90000"/>
              </a:lnSpc>
              <a:spcBef>
                <a:spcPts val="0"/>
              </a:spcBef>
              <a:spcAft>
                <a:spcPts val="0"/>
              </a:spcAft>
              <a:buClr>
                <a:schemeClr val="dk1"/>
              </a:buClr>
              <a:buSzPts val="3300"/>
              <a:buFont typeface="Calibri"/>
              <a:buNone/>
            </a:pPr>
            <a:endParaRPr sz="1100"/>
          </a:p>
        </p:txBody>
      </p:sp>
      <p:sp>
        <p:nvSpPr>
          <p:cNvPr id="200" name="Google Shape;200;p26"/>
          <p:cNvSpPr txBox="1">
            <a:spLocks noGrp="1"/>
          </p:cNvSpPr>
          <p:nvPr>
            <p:ph type="body" idx="1"/>
          </p:nvPr>
        </p:nvSpPr>
        <p:spPr>
          <a:xfrm>
            <a:off x="819150" y="1990725"/>
            <a:ext cx="4227900" cy="24480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2100"/>
              <a:buNone/>
            </a:pPr>
            <a:r>
              <a:rPr lang="en" sz="1600" b="1">
                <a:solidFill>
                  <a:srgbClr val="000000"/>
                </a:solidFill>
                <a:latin typeface="Nunito"/>
                <a:ea typeface="Nunito"/>
                <a:cs typeface="Nunito"/>
                <a:sym typeface="Nunito"/>
              </a:rPr>
              <a:t>This layer performs a dot product between two matrices, where one matrix is the set of learnable parameters otherwise known as a kernel, and the other matrix is the restricted portion of the receptive field. The kernel is spatially smaller than an image but is more in-depth. </a:t>
            </a:r>
            <a:endParaRPr sz="1600" b="1">
              <a:solidFill>
                <a:srgbClr val="000000"/>
              </a:solidFill>
              <a:latin typeface="Nunito"/>
              <a:ea typeface="Nunito"/>
              <a:cs typeface="Nunito"/>
              <a:sym typeface="Nunito"/>
            </a:endParaRPr>
          </a:p>
          <a:p>
            <a:pPr marL="0" lvl="0" indent="0" algn="l" rtl="0">
              <a:lnSpc>
                <a:spcPct val="90000"/>
              </a:lnSpc>
              <a:spcBef>
                <a:spcPts val="800"/>
              </a:spcBef>
              <a:spcAft>
                <a:spcPts val="1200"/>
              </a:spcAft>
              <a:buClr>
                <a:schemeClr val="dk1"/>
              </a:buClr>
              <a:buSzPts val="2100"/>
              <a:buNone/>
            </a:pPr>
            <a:endParaRPr sz="1100">
              <a:solidFill>
                <a:srgbClr val="000000"/>
              </a:solidFill>
            </a:endParaRPr>
          </a:p>
        </p:txBody>
      </p:sp>
      <p:pic>
        <p:nvPicPr>
          <p:cNvPr id="201" name="Google Shape;201;p26" descr="Diagram&#10;&#10;Description automatically generated"/>
          <p:cNvPicPr preferRelativeResize="0"/>
          <p:nvPr/>
        </p:nvPicPr>
        <p:blipFill rotWithShape="1">
          <a:blip r:embed="rId3">
            <a:alphaModFix/>
          </a:blip>
          <a:srcRect/>
          <a:stretch/>
        </p:blipFill>
        <p:spPr>
          <a:xfrm>
            <a:off x="5240126" y="1793712"/>
            <a:ext cx="3390300" cy="2842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7"/>
          <p:cNvSpPr txBox="1">
            <a:spLocks noGrp="1"/>
          </p:cNvSpPr>
          <p:nvPr>
            <p:ph type="title"/>
          </p:nvPr>
        </p:nvSpPr>
        <p:spPr>
          <a:xfrm>
            <a:off x="819150" y="1291307"/>
            <a:ext cx="7505700" cy="9546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Clr>
                <a:schemeClr val="dk1"/>
              </a:buClr>
              <a:buSzPct val="82500"/>
              <a:buFont typeface="Calibri"/>
              <a:buNone/>
            </a:pPr>
            <a:r>
              <a:rPr lang="en" sz="4000" b="1" dirty="0">
                <a:solidFill>
                  <a:srgbClr val="000000"/>
                </a:solidFill>
              </a:rPr>
              <a:t>Convolution Layer (cont.)</a:t>
            </a:r>
            <a:endParaRPr sz="4000" b="1" dirty="0">
              <a:solidFill>
                <a:srgbClr val="000000"/>
              </a:solidFill>
            </a:endParaRPr>
          </a:p>
          <a:p>
            <a:pPr marL="0" lvl="0" indent="0" algn="l" rtl="0">
              <a:spcBef>
                <a:spcPts val="0"/>
              </a:spcBef>
              <a:spcAft>
                <a:spcPts val="0"/>
              </a:spcAft>
              <a:buClr>
                <a:schemeClr val="dk1"/>
              </a:buClr>
              <a:buSzPct val="110000"/>
              <a:buFont typeface="Calibri"/>
              <a:buNone/>
            </a:pPr>
            <a:endParaRPr dirty="0"/>
          </a:p>
          <a:p>
            <a:pPr marL="0" lvl="0" indent="0" algn="l" rtl="0">
              <a:lnSpc>
                <a:spcPct val="90000"/>
              </a:lnSpc>
              <a:spcBef>
                <a:spcPts val="0"/>
              </a:spcBef>
              <a:spcAft>
                <a:spcPts val="0"/>
              </a:spcAft>
              <a:buClr>
                <a:schemeClr val="dk1"/>
              </a:buClr>
              <a:buSzPct val="110000"/>
              <a:buFont typeface="Calibri"/>
              <a:buNone/>
            </a:pPr>
            <a:endParaRPr dirty="0"/>
          </a:p>
        </p:txBody>
      </p:sp>
      <p:sp>
        <p:nvSpPr>
          <p:cNvPr id="207" name="Google Shape;207;p27"/>
          <p:cNvSpPr txBox="1">
            <a:spLocks noGrp="1"/>
          </p:cNvSpPr>
          <p:nvPr>
            <p:ph type="body" idx="1"/>
          </p:nvPr>
        </p:nvSpPr>
        <p:spPr>
          <a:xfrm>
            <a:off x="819150" y="2323878"/>
            <a:ext cx="7505700" cy="2448000"/>
          </a:xfrm>
          <a:prstGeom prst="rect">
            <a:avLst/>
          </a:prstGeom>
          <a:noFill/>
          <a:ln>
            <a:noFill/>
          </a:ln>
        </p:spPr>
        <p:txBody>
          <a:bodyPr spcFirstLastPara="1" wrap="square" lIns="68575" tIns="34275" rIns="68575" bIns="34275" anchor="t" anchorCtr="0">
            <a:normAutofit/>
          </a:bodyPr>
          <a:lstStyle/>
          <a:p>
            <a:pPr marL="177800" lvl="0" indent="-177800" algn="l" rtl="0">
              <a:lnSpc>
                <a:spcPct val="90000"/>
              </a:lnSpc>
              <a:spcBef>
                <a:spcPts val="0"/>
              </a:spcBef>
              <a:spcAft>
                <a:spcPts val="0"/>
              </a:spcAft>
              <a:buClr>
                <a:schemeClr val="dk1"/>
              </a:buClr>
              <a:buSzPts val="2100"/>
              <a:buNone/>
            </a:pPr>
            <a:r>
              <a:rPr lang="en" sz="1600" b="1" dirty="0">
                <a:solidFill>
                  <a:srgbClr val="4C1130"/>
                </a:solidFill>
                <a:latin typeface="Nunito"/>
                <a:ea typeface="Nunito"/>
                <a:cs typeface="Nunito"/>
                <a:sym typeface="Nunito"/>
              </a:rPr>
              <a:t>   </a:t>
            </a:r>
            <a:r>
              <a:rPr lang="en" sz="1600" b="1" dirty="0">
                <a:solidFill>
                  <a:srgbClr val="000000"/>
                </a:solidFill>
                <a:latin typeface="Nunito"/>
                <a:ea typeface="Nunito"/>
                <a:cs typeface="Nunito"/>
                <a:sym typeface="Nunito"/>
              </a:rPr>
              <a:t>During the forward pass, the kernel slides across the height and width of the image-producing the image representation of that receptive region. This produces a two-dimensional representation of the image known as an activation map that gives the response of the kernel at each spatial position of the image. The sliding size of the kernel is called a stride.</a:t>
            </a:r>
            <a:endParaRPr sz="1600" b="1" dirty="0">
              <a:solidFill>
                <a:srgbClr val="000000"/>
              </a:solidFill>
              <a:latin typeface="Nunito"/>
              <a:ea typeface="Nunito"/>
              <a:cs typeface="Nunito"/>
              <a:sym typeface="Nunito"/>
            </a:endParaRPr>
          </a:p>
          <a:p>
            <a:pPr marL="0" lvl="0" indent="0" algn="l" rtl="0">
              <a:lnSpc>
                <a:spcPct val="90000"/>
              </a:lnSpc>
              <a:spcBef>
                <a:spcPts val="800"/>
              </a:spcBef>
              <a:spcAft>
                <a:spcPts val="1200"/>
              </a:spcAft>
              <a:buClr>
                <a:schemeClr val="dk1"/>
              </a:buClr>
              <a:buSzPts val="2100"/>
              <a:buNone/>
            </a:pPr>
            <a:endParaRPr sz="11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8"/>
          <p:cNvSpPr txBox="1">
            <a:spLocks noGrp="1"/>
          </p:cNvSpPr>
          <p:nvPr>
            <p:ph type="title"/>
          </p:nvPr>
        </p:nvSpPr>
        <p:spPr>
          <a:xfrm>
            <a:off x="819150" y="1595700"/>
            <a:ext cx="2717100" cy="27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500" b="1" dirty="0">
                <a:solidFill>
                  <a:srgbClr val="292929"/>
                </a:solidFill>
              </a:rPr>
              <a:t>Sample Filters</a:t>
            </a:r>
            <a:endParaRPr sz="4500" b="1" dirty="0">
              <a:solidFill>
                <a:srgbClr val="292929"/>
              </a:solidFill>
            </a:endParaRPr>
          </a:p>
        </p:txBody>
      </p:sp>
      <p:pic>
        <p:nvPicPr>
          <p:cNvPr id="213" name="Google Shape;213;p28"/>
          <p:cNvPicPr preferRelativeResize="0"/>
          <p:nvPr/>
        </p:nvPicPr>
        <p:blipFill>
          <a:blip r:embed="rId3">
            <a:alphaModFix/>
          </a:blip>
          <a:stretch>
            <a:fillRect/>
          </a:stretch>
        </p:blipFill>
        <p:spPr>
          <a:xfrm>
            <a:off x="4200525" y="271000"/>
            <a:ext cx="3771900" cy="4595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9"/>
          <p:cNvSpPr txBox="1">
            <a:spLocks noGrp="1"/>
          </p:cNvSpPr>
          <p:nvPr>
            <p:ph type="title"/>
          </p:nvPr>
        </p:nvSpPr>
        <p:spPr>
          <a:xfrm>
            <a:off x="819150" y="459825"/>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4000" b="1">
                <a:solidFill>
                  <a:srgbClr val="000000"/>
                </a:solidFill>
              </a:rPr>
              <a:t>Pooling layer</a:t>
            </a:r>
            <a:endParaRPr sz="4000" b="1">
              <a:solidFill>
                <a:srgbClr val="000000"/>
              </a:solidFill>
            </a:endParaRPr>
          </a:p>
        </p:txBody>
      </p:sp>
      <p:sp>
        <p:nvSpPr>
          <p:cNvPr id="219" name="Google Shape;219;p29"/>
          <p:cNvSpPr txBox="1">
            <a:spLocks noGrp="1"/>
          </p:cNvSpPr>
          <p:nvPr>
            <p:ph type="body" idx="1"/>
          </p:nvPr>
        </p:nvSpPr>
        <p:spPr>
          <a:xfrm>
            <a:off x="492925" y="1543050"/>
            <a:ext cx="4012200" cy="2895600"/>
          </a:xfrm>
          <a:prstGeom prst="rect">
            <a:avLst/>
          </a:prstGeom>
          <a:noFill/>
          <a:ln>
            <a:noFill/>
          </a:ln>
        </p:spPr>
        <p:txBody>
          <a:bodyPr spcFirstLastPara="1" wrap="square" lIns="68575" tIns="34275" rIns="68575" bIns="34275" anchor="t" anchorCtr="0">
            <a:normAutofit lnSpcReduction="10000"/>
          </a:bodyPr>
          <a:lstStyle/>
          <a:p>
            <a:pPr marL="0" lvl="0" indent="0" algn="l" rtl="0">
              <a:lnSpc>
                <a:spcPct val="90000"/>
              </a:lnSpc>
              <a:spcBef>
                <a:spcPts val="0"/>
              </a:spcBef>
              <a:spcAft>
                <a:spcPts val="0"/>
              </a:spcAft>
              <a:buClr>
                <a:schemeClr val="dk1"/>
              </a:buClr>
              <a:buSzPts val="2100"/>
              <a:buNone/>
            </a:pPr>
            <a:r>
              <a:rPr lang="en" sz="1600" b="1">
                <a:solidFill>
                  <a:srgbClr val="000000"/>
                </a:solidFill>
                <a:latin typeface="Nunito"/>
                <a:ea typeface="Nunito"/>
                <a:cs typeface="Nunito"/>
                <a:sym typeface="Nunito"/>
              </a:rPr>
              <a:t>The pooling layer replaces the output of the network at certain locations by deriving a summary statistic of the nearby outputs. This helps in reducing the spatial size of the representation.</a:t>
            </a:r>
            <a:endParaRPr sz="1600" b="1">
              <a:solidFill>
                <a:srgbClr val="000000"/>
              </a:solidFill>
              <a:latin typeface="Nunito"/>
              <a:ea typeface="Nunito"/>
              <a:cs typeface="Nunito"/>
              <a:sym typeface="Nunito"/>
            </a:endParaRPr>
          </a:p>
          <a:p>
            <a:pPr marL="0" lvl="0" indent="0" algn="l" rtl="0">
              <a:lnSpc>
                <a:spcPct val="90000"/>
              </a:lnSpc>
              <a:spcBef>
                <a:spcPts val="800"/>
              </a:spcBef>
              <a:spcAft>
                <a:spcPts val="0"/>
              </a:spcAft>
              <a:buClr>
                <a:schemeClr val="dk1"/>
              </a:buClr>
              <a:buSzPts val="2100"/>
              <a:buNone/>
            </a:pPr>
            <a:endParaRPr sz="1600" b="1">
              <a:solidFill>
                <a:srgbClr val="000000"/>
              </a:solidFill>
              <a:latin typeface="Nunito"/>
              <a:ea typeface="Nunito"/>
              <a:cs typeface="Nunito"/>
              <a:sym typeface="Nunito"/>
            </a:endParaRPr>
          </a:p>
          <a:p>
            <a:pPr marL="0" lvl="0" indent="0" algn="l" rtl="0">
              <a:lnSpc>
                <a:spcPct val="90000"/>
              </a:lnSpc>
              <a:spcBef>
                <a:spcPts val="800"/>
              </a:spcBef>
              <a:spcAft>
                <a:spcPts val="1200"/>
              </a:spcAft>
              <a:buClr>
                <a:schemeClr val="dk1"/>
              </a:buClr>
              <a:buSzPts val="2100"/>
              <a:buNone/>
            </a:pPr>
            <a:r>
              <a:rPr lang="en" sz="1600" b="1">
                <a:solidFill>
                  <a:srgbClr val="000000"/>
                </a:solidFill>
                <a:latin typeface="Nunito"/>
                <a:ea typeface="Nunito"/>
                <a:cs typeface="Nunito"/>
                <a:sym typeface="Nunito"/>
              </a:rPr>
              <a:t>There are several pooling functions such as the average of the rectangular neighborhood, L2 norm of the rectangular neighborhood, and a weighted average based on the distance from the central pixel.</a:t>
            </a:r>
            <a:endParaRPr sz="1600" b="1">
              <a:solidFill>
                <a:srgbClr val="000000"/>
              </a:solidFill>
              <a:latin typeface="Nunito"/>
              <a:ea typeface="Nunito"/>
              <a:cs typeface="Nunito"/>
              <a:sym typeface="Nunito"/>
            </a:endParaRPr>
          </a:p>
        </p:txBody>
      </p:sp>
      <p:pic>
        <p:nvPicPr>
          <p:cNvPr id="220" name="Google Shape;220;p29"/>
          <p:cNvPicPr preferRelativeResize="0"/>
          <p:nvPr/>
        </p:nvPicPr>
        <p:blipFill>
          <a:blip r:embed="rId3">
            <a:alphaModFix/>
          </a:blip>
          <a:stretch>
            <a:fillRect/>
          </a:stretch>
        </p:blipFill>
        <p:spPr>
          <a:xfrm>
            <a:off x="4802050" y="1543050"/>
            <a:ext cx="3762375" cy="2324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0"/>
          <p:cNvSpPr txBox="1">
            <a:spLocks noGrp="1"/>
          </p:cNvSpPr>
          <p:nvPr>
            <p:ph type="title"/>
          </p:nvPr>
        </p:nvSpPr>
        <p:spPr>
          <a:xfrm>
            <a:off x="819150" y="59915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4000" b="1">
                <a:solidFill>
                  <a:srgbClr val="000000"/>
                </a:solidFill>
              </a:rPr>
              <a:t>Fully Connected Layer</a:t>
            </a:r>
            <a:endParaRPr sz="4000" b="1">
              <a:solidFill>
                <a:srgbClr val="000000"/>
              </a:solidFill>
            </a:endParaRPr>
          </a:p>
        </p:txBody>
      </p:sp>
      <p:sp>
        <p:nvSpPr>
          <p:cNvPr id="226" name="Google Shape;226;p30"/>
          <p:cNvSpPr txBox="1">
            <a:spLocks noGrp="1"/>
          </p:cNvSpPr>
          <p:nvPr>
            <p:ph type="body" idx="1"/>
          </p:nvPr>
        </p:nvSpPr>
        <p:spPr>
          <a:xfrm>
            <a:off x="4404150" y="1866725"/>
            <a:ext cx="3920700" cy="27648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800"/>
              </a:spcBef>
              <a:spcAft>
                <a:spcPts val="0"/>
              </a:spcAft>
              <a:buClr>
                <a:schemeClr val="dk1"/>
              </a:buClr>
              <a:buSzPts val="2100"/>
              <a:buNone/>
            </a:pPr>
            <a:r>
              <a:rPr lang="en" sz="1600" b="1">
                <a:solidFill>
                  <a:srgbClr val="000000"/>
                </a:solidFill>
                <a:latin typeface="Nunito"/>
                <a:ea typeface="Nunito"/>
                <a:cs typeface="Nunito"/>
                <a:sym typeface="Nunito"/>
              </a:rPr>
              <a:t>Neurons in this layer have full connectivity with all neurons in the preceding and succeeding layer as seen in regular FCNN. This is why it can be computed as usual by a matrix multiplication followed by a bias effect.</a:t>
            </a:r>
            <a:endParaRPr sz="1600" b="1">
              <a:solidFill>
                <a:srgbClr val="000000"/>
              </a:solidFill>
              <a:latin typeface="Nunito"/>
              <a:ea typeface="Nunito"/>
              <a:cs typeface="Nunito"/>
              <a:sym typeface="Nunito"/>
            </a:endParaRPr>
          </a:p>
          <a:p>
            <a:pPr marL="0" lvl="0" indent="0" algn="l" rtl="0">
              <a:lnSpc>
                <a:spcPct val="90000"/>
              </a:lnSpc>
              <a:spcBef>
                <a:spcPts val="800"/>
              </a:spcBef>
              <a:spcAft>
                <a:spcPts val="0"/>
              </a:spcAft>
              <a:buClr>
                <a:schemeClr val="dk1"/>
              </a:buClr>
              <a:buSzPts val="2100"/>
              <a:buNone/>
            </a:pPr>
            <a:r>
              <a:rPr lang="en" sz="1600" b="1">
                <a:solidFill>
                  <a:srgbClr val="000000"/>
                </a:solidFill>
                <a:latin typeface="Nunito"/>
                <a:ea typeface="Nunito"/>
                <a:cs typeface="Nunito"/>
                <a:sym typeface="Nunito"/>
              </a:rPr>
              <a:t>The FC layer helps to map the representation between the input and the output.</a:t>
            </a:r>
            <a:endParaRPr sz="1600" b="1">
              <a:solidFill>
                <a:srgbClr val="000000"/>
              </a:solidFill>
              <a:latin typeface="Nunito"/>
              <a:ea typeface="Nunito"/>
              <a:cs typeface="Nunito"/>
              <a:sym typeface="Nunito"/>
            </a:endParaRPr>
          </a:p>
          <a:p>
            <a:pPr marL="177800" lvl="0" indent="-38100" algn="l" rtl="0">
              <a:lnSpc>
                <a:spcPct val="90000"/>
              </a:lnSpc>
              <a:spcBef>
                <a:spcPts val="800"/>
              </a:spcBef>
              <a:spcAft>
                <a:spcPts val="1200"/>
              </a:spcAft>
              <a:buClr>
                <a:schemeClr val="dk1"/>
              </a:buClr>
              <a:buSzPts val="2100"/>
              <a:buNone/>
            </a:pPr>
            <a:endParaRPr sz="1100">
              <a:solidFill>
                <a:srgbClr val="000000"/>
              </a:solidFill>
            </a:endParaRPr>
          </a:p>
        </p:txBody>
      </p:sp>
      <p:pic>
        <p:nvPicPr>
          <p:cNvPr id="227" name="Google Shape;227;p30" descr="Diagram, schematic&#10;&#10;Description automatically generated"/>
          <p:cNvPicPr preferRelativeResize="0">
            <a:picLocks noGrp="1"/>
          </p:cNvPicPr>
          <p:nvPr>
            <p:ph type="body" idx="4294967295"/>
          </p:nvPr>
        </p:nvPicPr>
        <p:blipFill rotWithShape="1">
          <a:blip r:embed="rId3">
            <a:alphaModFix/>
          </a:blip>
          <a:srcRect/>
          <a:stretch/>
        </p:blipFill>
        <p:spPr>
          <a:xfrm>
            <a:off x="621499" y="1866725"/>
            <a:ext cx="3584100" cy="2861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1"/>
          <p:cNvSpPr txBox="1">
            <a:spLocks noGrp="1"/>
          </p:cNvSpPr>
          <p:nvPr>
            <p:ph type="title"/>
          </p:nvPr>
        </p:nvSpPr>
        <p:spPr>
          <a:xfrm>
            <a:off x="819150" y="36340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4000" b="1">
                <a:solidFill>
                  <a:srgbClr val="000000"/>
                </a:solidFill>
              </a:rPr>
              <a:t>Non-Linearity Layers</a:t>
            </a:r>
            <a:endParaRPr sz="4000" b="1">
              <a:solidFill>
                <a:srgbClr val="000000"/>
              </a:solidFill>
            </a:endParaRPr>
          </a:p>
          <a:p>
            <a:pPr marL="0" lvl="0" indent="0" algn="l" rtl="0">
              <a:lnSpc>
                <a:spcPct val="90000"/>
              </a:lnSpc>
              <a:spcBef>
                <a:spcPts val="0"/>
              </a:spcBef>
              <a:spcAft>
                <a:spcPts val="0"/>
              </a:spcAft>
              <a:buClr>
                <a:schemeClr val="dk1"/>
              </a:buClr>
              <a:buSzPts val="3300"/>
              <a:buFont typeface="Calibri"/>
              <a:buNone/>
            </a:pPr>
            <a:endParaRPr sz="1100"/>
          </a:p>
        </p:txBody>
      </p:sp>
      <p:sp>
        <p:nvSpPr>
          <p:cNvPr id="233" name="Google Shape;233;p31"/>
          <p:cNvSpPr txBox="1">
            <a:spLocks noGrp="1"/>
          </p:cNvSpPr>
          <p:nvPr>
            <p:ph type="body" idx="1"/>
          </p:nvPr>
        </p:nvSpPr>
        <p:spPr>
          <a:xfrm>
            <a:off x="819150" y="1208475"/>
            <a:ext cx="7378200" cy="35706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sz="1400" b="1" dirty="0">
                <a:solidFill>
                  <a:srgbClr val="000000"/>
                </a:solidFill>
                <a:latin typeface="Nunito"/>
                <a:ea typeface="Nunito"/>
                <a:cs typeface="Nunito"/>
                <a:sym typeface="Nunito"/>
              </a:rPr>
              <a:t>Since convolution is a linear operation and images are far from linear, non-linearity layers are often placed directly after the convolutional layer to introduce non-linearity to the activation map.</a:t>
            </a:r>
            <a:endParaRPr sz="1400" b="1" dirty="0">
              <a:solidFill>
                <a:srgbClr val="000000"/>
              </a:solidFill>
              <a:latin typeface="Nunito"/>
              <a:ea typeface="Nunito"/>
              <a:cs typeface="Nunito"/>
              <a:sym typeface="Nunito"/>
            </a:endParaRPr>
          </a:p>
          <a:p>
            <a:pPr marL="0" lvl="0" indent="0" algn="l" rtl="0">
              <a:lnSpc>
                <a:spcPct val="90000"/>
              </a:lnSpc>
              <a:spcBef>
                <a:spcPts val="800"/>
              </a:spcBef>
              <a:spcAft>
                <a:spcPts val="0"/>
              </a:spcAft>
              <a:buClr>
                <a:schemeClr val="dk1"/>
              </a:buClr>
              <a:buSzPts val="2100"/>
              <a:buNone/>
            </a:pPr>
            <a:r>
              <a:rPr lang="en" sz="1400" b="1" dirty="0">
                <a:solidFill>
                  <a:srgbClr val="000000"/>
                </a:solidFill>
                <a:latin typeface="Nunito"/>
                <a:ea typeface="Nunito"/>
                <a:cs typeface="Nunito"/>
                <a:sym typeface="Nunito"/>
              </a:rPr>
              <a:t>There are several types of non-linear operations, the popular ones being:</a:t>
            </a:r>
            <a:endParaRPr sz="1400" b="1" dirty="0">
              <a:solidFill>
                <a:srgbClr val="000000"/>
              </a:solidFill>
              <a:latin typeface="Nunito"/>
              <a:ea typeface="Nunito"/>
              <a:cs typeface="Nunito"/>
              <a:sym typeface="Nunito"/>
            </a:endParaRPr>
          </a:p>
          <a:p>
            <a:pPr marL="457200" lvl="0" indent="-317500" algn="l" rtl="0">
              <a:lnSpc>
                <a:spcPct val="90000"/>
              </a:lnSpc>
              <a:spcBef>
                <a:spcPts val="800"/>
              </a:spcBef>
              <a:spcAft>
                <a:spcPts val="0"/>
              </a:spcAft>
              <a:buClr>
                <a:srgbClr val="000000"/>
              </a:buClr>
              <a:buSzPts val="1400"/>
              <a:buFont typeface="Nunito"/>
              <a:buAutoNum type="arabicPeriod"/>
            </a:pPr>
            <a:r>
              <a:rPr lang="en" sz="1400" b="1" u="sng" dirty="0">
                <a:solidFill>
                  <a:srgbClr val="000000"/>
                </a:solidFill>
                <a:latin typeface="Nunito"/>
                <a:ea typeface="Nunito"/>
                <a:cs typeface="Nunito"/>
                <a:sym typeface="Nunito"/>
              </a:rPr>
              <a:t>Sigmoid:</a:t>
            </a:r>
            <a:endParaRPr sz="1400" b="1" u="sng" dirty="0">
              <a:solidFill>
                <a:srgbClr val="000000"/>
              </a:solidFill>
              <a:latin typeface="Nunito"/>
              <a:ea typeface="Nunito"/>
              <a:cs typeface="Nunito"/>
              <a:sym typeface="Nunito"/>
            </a:endParaRPr>
          </a:p>
          <a:p>
            <a:pPr marL="457200" lvl="0" indent="0" algn="l" rtl="0">
              <a:lnSpc>
                <a:spcPct val="90000"/>
              </a:lnSpc>
              <a:spcBef>
                <a:spcPts val="800"/>
              </a:spcBef>
              <a:spcAft>
                <a:spcPts val="0"/>
              </a:spcAft>
              <a:buNone/>
            </a:pPr>
            <a:r>
              <a:rPr lang="en" sz="1400" b="1" dirty="0">
                <a:solidFill>
                  <a:srgbClr val="000000"/>
                </a:solidFill>
                <a:latin typeface="Nunito"/>
                <a:ea typeface="Nunito"/>
                <a:cs typeface="Nunito"/>
                <a:sym typeface="Nunito"/>
              </a:rPr>
              <a:t>The sigmoid non-linearity has the mathematical form σ(κ) = 1/(1+e¯κ). It takes a real-valued number and “squashes” it into a range between 0 and 1.</a:t>
            </a:r>
            <a:endParaRPr sz="1400" b="1" dirty="0">
              <a:solidFill>
                <a:srgbClr val="000000"/>
              </a:solidFill>
              <a:latin typeface="Nunito"/>
              <a:ea typeface="Nunito"/>
              <a:cs typeface="Nunito"/>
              <a:sym typeface="Nunito"/>
            </a:endParaRPr>
          </a:p>
          <a:p>
            <a:pPr marL="457200" lvl="0" indent="0" algn="l" rtl="0">
              <a:spcBef>
                <a:spcPts val="1200"/>
              </a:spcBef>
              <a:spcAft>
                <a:spcPts val="0"/>
              </a:spcAft>
              <a:buNone/>
            </a:pPr>
            <a:endParaRPr sz="1400" b="1" dirty="0">
              <a:solidFill>
                <a:srgbClr val="000000"/>
              </a:solidFill>
              <a:latin typeface="Nunito"/>
              <a:ea typeface="Nunito"/>
              <a:cs typeface="Nunito"/>
              <a:sym typeface="Nunito"/>
            </a:endParaRPr>
          </a:p>
          <a:p>
            <a:pPr marL="457200" lvl="0" indent="-317500" algn="l" rtl="0">
              <a:spcBef>
                <a:spcPts val="0"/>
              </a:spcBef>
              <a:spcAft>
                <a:spcPts val="0"/>
              </a:spcAft>
              <a:buClr>
                <a:srgbClr val="000000"/>
              </a:buClr>
              <a:buSzPts val="1400"/>
              <a:buFont typeface="Nunito"/>
              <a:buAutoNum type="arabicPeriod"/>
            </a:pPr>
            <a:r>
              <a:rPr lang="en" sz="1400" b="1" u="sng" dirty="0">
                <a:solidFill>
                  <a:srgbClr val="000000"/>
                </a:solidFill>
                <a:latin typeface="Nunito"/>
                <a:ea typeface="Nunito"/>
                <a:cs typeface="Nunito"/>
                <a:sym typeface="Nunito"/>
              </a:rPr>
              <a:t>Tanh</a:t>
            </a:r>
            <a:endParaRPr sz="1400" b="1" u="sng" dirty="0">
              <a:solidFill>
                <a:srgbClr val="000000"/>
              </a:solidFill>
              <a:latin typeface="Nunito"/>
              <a:ea typeface="Nunito"/>
              <a:cs typeface="Nunito"/>
              <a:sym typeface="Nunito"/>
            </a:endParaRPr>
          </a:p>
          <a:p>
            <a:pPr marL="457200" lvl="0" indent="0" algn="l" rtl="0">
              <a:spcBef>
                <a:spcPts val="0"/>
              </a:spcBef>
              <a:spcAft>
                <a:spcPts val="0"/>
              </a:spcAft>
              <a:buNone/>
            </a:pPr>
            <a:r>
              <a:rPr lang="en" sz="1400" b="1" dirty="0">
                <a:solidFill>
                  <a:srgbClr val="000000"/>
                </a:solidFill>
                <a:latin typeface="Nunito"/>
                <a:ea typeface="Nunito"/>
                <a:cs typeface="Nunito"/>
                <a:sym typeface="Nunito"/>
              </a:rPr>
              <a:t>Tanh squashes a real-valued number to the range [-1, 1].</a:t>
            </a:r>
            <a:endParaRPr sz="1400" b="1" dirty="0">
              <a:solidFill>
                <a:srgbClr val="000000"/>
              </a:solidFill>
              <a:latin typeface="Nunito"/>
              <a:ea typeface="Nunito"/>
              <a:cs typeface="Nunito"/>
              <a:sym typeface="Nunito"/>
            </a:endParaRPr>
          </a:p>
          <a:p>
            <a:pPr marL="457200" lvl="0" indent="0" algn="l" rtl="0">
              <a:spcBef>
                <a:spcPts val="0"/>
              </a:spcBef>
              <a:spcAft>
                <a:spcPts val="0"/>
              </a:spcAft>
              <a:buNone/>
            </a:pPr>
            <a:endParaRPr sz="1400" b="1" dirty="0">
              <a:solidFill>
                <a:srgbClr val="000000"/>
              </a:solidFill>
              <a:latin typeface="Nunito"/>
              <a:ea typeface="Nunito"/>
              <a:cs typeface="Nunito"/>
              <a:sym typeface="Nunito"/>
            </a:endParaRPr>
          </a:p>
          <a:p>
            <a:pPr marL="457200" lvl="0" indent="-317500" algn="l" rtl="0">
              <a:spcBef>
                <a:spcPts val="0"/>
              </a:spcBef>
              <a:spcAft>
                <a:spcPts val="0"/>
              </a:spcAft>
              <a:buClr>
                <a:srgbClr val="000000"/>
              </a:buClr>
              <a:buSzPts val="1400"/>
              <a:buFont typeface="Nunito"/>
              <a:buAutoNum type="arabicPeriod"/>
            </a:pPr>
            <a:r>
              <a:rPr lang="en" sz="1400" b="1" u="sng" dirty="0">
                <a:solidFill>
                  <a:srgbClr val="000000"/>
                </a:solidFill>
                <a:latin typeface="Nunito"/>
                <a:ea typeface="Nunito"/>
                <a:cs typeface="Nunito"/>
                <a:sym typeface="Nunito"/>
              </a:rPr>
              <a:t>ReLU</a:t>
            </a:r>
            <a:endParaRPr sz="1400" b="1" u="sng" dirty="0">
              <a:solidFill>
                <a:srgbClr val="000000"/>
              </a:solidFill>
              <a:latin typeface="Nunito"/>
              <a:ea typeface="Nunito"/>
              <a:cs typeface="Nunito"/>
              <a:sym typeface="Nunito"/>
            </a:endParaRPr>
          </a:p>
          <a:p>
            <a:pPr marL="457200" lvl="0" indent="0" algn="l" rtl="0">
              <a:spcBef>
                <a:spcPts val="0"/>
              </a:spcBef>
              <a:spcAft>
                <a:spcPts val="1200"/>
              </a:spcAft>
              <a:buNone/>
            </a:pPr>
            <a:r>
              <a:rPr lang="en" sz="1400" b="1" dirty="0">
                <a:solidFill>
                  <a:srgbClr val="000000"/>
                </a:solidFill>
                <a:latin typeface="Nunito"/>
                <a:ea typeface="Nunito"/>
                <a:cs typeface="Nunito"/>
                <a:sym typeface="Nunito"/>
              </a:rPr>
              <a:t>It computes the function ƒ(κ)=max (0,κ). In other words, the activation is simply threshold at zero</a:t>
            </a:r>
            <a:endParaRPr sz="1400" b="1" dirty="0">
              <a:solidFill>
                <a:srgbClr val="000000"/>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2"/>
          <p:cNvSpPr txBox="1">
            <a:spLocks noGrp="1"/>
          </p:cNvSpPr>
          <p:nvPr>
            <p:ph type="title"/>
          </p:nvPr>
        </p:nvSpPr>
        <p:spPr>
          <a:xfrm>
            <a:off x="819150" y="59915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Applications of CNN</a:t>
            </a:r>
            <a:endParaRPr sz="3700" b="1">
              <a:solidFill>
                <a:srgbClr val="000000"/>
              </a:solidFill>
            </a:endParaRPr>
          </a:p>
        </p:txBody>
      </p:sp>
      <p:sp>
        <p:nvSpPr>
          <p:cNvPr id="239" name="Google Shape;239;p32"/>
          <p:cNvSpPr txBox="1">
            <a:spLocks noGrp="1"/>
          </p:cNvSpPr>
          <p:nvPr>
            <p:ph type="body" idx="1"/>
          </p:nvPr>
        </p:nvSpPr>
        <p:spPr>
          <a:xfrm>
            <a:off x="396475" y="1660925"/>
            <a:ext cx="8411700" cy="3204000"/>
          </a:xfrm>
          <a:prstGeom prst="rect">
            <a:avLst/>
          </a:prstGeom>
          <a:noFill/>
          <a:ln>
            <a:noFill/>
          </a:ln>
        </p:spPr>
        <p:txBody>
          <a:bodyPr spcFirstLastPara="1" wrap="square" lIns="68575" tIns="34275" rIns="68575" bIns="34275" anchor="t" anchorCtr="0">
            <a:normAutofit lnSpcReduction="20000"/>
          </a:bodyPr>
          <a:lstStyle/>
          <a:p>
            <a:pPr marL="457200" lvl="0" indent="-330200" algn="l" rtl="0">
              <a:lnSpc>
                <a:spcPct val="90000"/>
              </a:lnSpc>
              <a:spcBef>
                <a:spcPts val="0"/>
              </a:spcBef>
              <a:spcAft>
                <a:spcPts val="0"/>
              </a:spcAft>
              <a:buClr>
                <a:srgbClr val="000000"/>
              </a:buClr>
              <a:buSzPts val="1600"/>
              <a:buFont typeface="Nunito"/>
              <a:buAutoNum type="arabicPeriod"/>
            </a:pPr>
            <a:r>
              <a:rPr lang="en" sz="1600" b="1">
                <a:solidFill>
                  <a:srgbClr val="000000"/>
                </a:solidFill>
                <a:latin typeface="Nunito"/>
                <a:ea typeface="Nunito"/>
                <a:cs typeface="Nunito"/>
                <a:sym typeface="Nunito"/>
              </a:rPr>
              <a:t>Object detection: With CNN, we now have sophisticated models like </a:t>
            </a:r>
            <a:r>
              <a:rPr lang="en" sz="1600" b="1" u="sng">
                <a:solidFill>
                  <a:srgbClr val="000000"/>
                </a:solidFill>
                <a:latin typeface="Nunito"/>
                <a:ea typeface="Nunito"/>
                <a:cs typeface="Nunito"/>
                <a:sym typeface="Nunito"/>
              </a:rPr>
              <a:t>R-</a:t>
            </a:r>
            <a:r>
              <a:rPr lang="en" sz="1600" b="1">
                <a:solidFill>
                  <a:srgbClr val="000000"/>
                </a:solidFill>
                <a:latin typeface="Nunito"/>
                <a:ea typeface="Nunito"/>
                <a:cs typeface="Nunito"/>
                <a:sym typeface="Nunito"/>
              </a:rPr>
              <a:t>CNN, Fast R-CNN, and Faster R-CNN that are the predominant pipeline for many object detection models deployed in autonomous vehicles, facial detection, and more.</a:t>
            </a:r>
            <a:endParaRPr sz="1600" b="1">
              <a:solidFill>
                <a:srgbClr val="000000"/>
              </a:solidFill>
              <a:latin typeface="Nunito"/>
              <a:ea typeface="Nunito"/>
              <a:cs typeface="Nunito"/>
              <a:sym typeface="Nunito"/>
            </a:endParaRPr>
          </a:p>
          <a:p>
            <a:pPr marL="457200" lvl="0" indent="0" algn="l" rtl="0">
              <a:lnSpc>
                <a:spcPct val="90000"/>
              </a:lnSpc>
              <a:spcBef>
                <a:spcPts val="0"/>
              </a:spcBef>
              <a:spcAft>
                <a:spcPts val="0"/>
              </a:spcAft>
              <a:buNone/>
            </a:pPr>
            <a:endParaRPr sz="1600" b="1">
              <a:solidFill>
                <a:srgbClr val="000000"/>
              </a:solidFill>
              <a:latin typeface="Nunito"/>
              <a:ea typeface="Nunito"/>
              <a:cs typeface="Nunito"/>
              <a:sym typeface="Nunito"/>
            </a:endParaRPr>
          </a:p>
          <a:p>
            <a:pPr marL="457200" lvl="0" indent="-330200" algn="l" rtl="0">
              <a:lnSpc>
                <a:spcPct val="90000"/>
              </a:lnSpc>
              <a:spcBef>
                <a:spcPts val="800"/>
              </a:spcBef>
              <a:spcAft>
                <a:spcPts val="0"/>
              </a:spcAft>
              <a:buClr>
                <a:srgbClr val="000000"/>
              </a:buClr>
              <a:buSzPts val="1600"/>
              <a:buFont typeface="Nunito"/>
              <a:buAutoNum type="arabicPeriod"/>
            </a:pPr>
            <a:r>
              <a:rPr lang="en" sz="1600" b="1">
                <a:solidFill>
                  <a:srgbClr val="000000"/>
                </a:solidFill>
                <a:latin typeface="Nunito"/>
                <a:ea typeface="Nunito"/>
                <a:cs typeface="Nunito"/>
                <a:sym typeface="Nunito"/>
              </a:rPr>
              <a:t> Semantic segmentation: In 2015, a group of researchers from Hong Kong developed a CNN-based Deep Parsing Network to incorporate rich information into an image segmentation model. Researchers from UC Berkeley also built fully convolutional networks that improved upon state-of-the-art semantic segmentation.</a:t>
            </a:r>
            <a:endParaRPr sz="1600" b="1">
              <a:solidFill>
                <a:srgbClr val="000000"/>
              </a:solidFill>
              <a:latin typeface="Nunito"/>
              <a:ea typeface="Nunito"/>
              <a:cs typeface="Nunito"/>
              <a:sym typeface="Nunito"/>
            </a:endParaRPr>
          </a:p>
          <a:p>
            <a:pPr marL="457200" lvl="0" indent="0" algn="l" rtl="0">
              <a:lnSpc>
                <a:spcPct val="90000"/>
              </a:lnSpc>
              <a:spcBef>
                <a:spcPts val="800"/>
              </a:spcBef>
              <a:spcAft>
                <a:spcPts val="0"/>
              </a:spcAft>
              <a:buNone/>
            </a:pPr>
            <a:endParaRPr sz="1600" b="1">
              <a:solidFill>
                <a:srgbClr val="000000"/>
              </a:solidFill>
              <a:latin typeface="Nunito"/>
              <a:ea typeface="Nunito"/>
              <a:cs typeface="Nunito"/>
              <a:sym typeface="Nunito"/>
            </a:endParaRPr>
          </a:p>
          <a:p>
            <a:pPr marL="457200" lvl="0" indent="-330200" algn="l" rtl="0">
              <a:lnSpc>
                <a:spcPct val="90000"/>
              </a:lnSpc>
              <a:spcBef>
                <a:spcPts val="800"/>
              </a:spcBef>
              <a:spcAft>
                <a:spcPts val="0"/>
              </a:spcAft>
              <a:buClr>
                <a:srgbClr val="000000"/>
              </a:buClr>
              <a:buSzPts val="1600"/>
              <a:buFont typeface="Nunito"/>
              <a:buAutoNum type="arabicPeriod"/>
            </a:pPr>
            <a:r>
              <a:rPr lang="en" sz="1600" b="1">
                <a:solidFill>
                  <a:srgbClr val="000000"/>
                </a:solidFill>
                <a:latin typeface="Nunito"/>
                <a:ea typeface="Nunito"/>
                <a:cs typeface="Nunito"/>
                <a:sym typeface="Nunito"/>
              </a:rPr>
              <a:t>Image captioning: CNNs are used with recurrent neural networks to write captions for images and videos. This can be used for many applications such as activity recognition or describing videos and images for the visually impaired. It has been heavily deployed by YouTube to make sense to the huge number of videos uploaded to the platform on a regular basis.</a:t>
            </a:r>
            <a:endParaRPr sz="1600" b="1">
              <a:solidFill>
                <a:srgbClr val="000000"/>
              </a:solidFill>
              <a:latin typeface="Nunito"/>
              <a:ea typeface="Nunito"/>
              <a:cs typeface="Nunito"/>
              <a:sym typeface="Nunito"/>
            </a:endParaRPr>
          </a:p>
          <a:p>
            <a:pPr marL="0" lvl="0" indent="0" algn="l" rtl="0">
              <a:lnSpc>
                <a:spcPct val="90000"/>
              </a:lnSpc>
              <a:spcBef>
                <a:spcPts val="800"/>
              </a:spcBef>
              <a:spcAft>
                <a:spcPts val="1200"/>
              </a:spcAft>
              <a:buClr>
                <a:schemeClr val="dk1"/>
              </a:buClr>
              <a:buSzPts val="2100"/>
              <a:buNone/>
            </a:pP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3"/>
          <p:cNvSpPr txBox="1">
            <a:spLocks noGrp="1"/>
          </p:cNvSpPr>
          <p:nvPr>
            <p:ph type="title"/>
          </p:nvPr>
        </p:nvSpPr>
        <p:spPr>
          <a:xfrm>
            <a:off x="819150" y="84560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Without Padding</a:t>
            </a:r>
            <a:endParaRPr sz="3700" b="1">
              <a:solidFill>
                <a:srgbClr val="000000"/>
              </a:solidFill>
            </a:endParaRPr>
          </a:p>
        </p:txBody>
      </p:sp>
      <p:pic>
        <p:nvPicPr>
          <p:cNvPr id="245" name="Google Shape;245;p33"/>
          <p:cNvPicPr preferRelativeResize="0"/>
          <p:nvPr/>
        </p:nvPicPr>
        <p:blipFill>
          <a:blip r:embed="rId3">
            <a:alphaModFix/>
          </a:blip>
          <a:stretch>
            <a:fillRect/>
          </a:stretch>
        </p:blipFill>
        <p:spPr>
          <a:xfrm>
            <a:off x="1087075" y="1938820"/>
            <a:ext cx="7753350" cy="2415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4"/>
          <p:cNvSpPr txBox="1">
            <a:spLocks noGrp="1"/>
          </p:cNvSpPr>
          <p:nvPr>
            <p:ph type="title"/>
          </p:nvPr>
        </p:nvSpPr>
        <p:spPr>
          <a:xfrm>
            <a:off x="819150" y="695575"/>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Padding</a:t>
            </a:r>
            <a:endParaRPr sz="3700" b="1">
              <a:solidFill>
                <a:srgbClr val="000000"/>
              </a:solidFill>
            </a:endParaRPr>
          </a:p>
        </p:txBody>
      </p:sp>
      <p:pic>
        <p:nvPicPr>
          <p:cNvPr id="251" name="Google Shape;251;p34"/>
          <p:cNvPicPr preferRelativeResize="0"/>
          <p:nvPr/>
        </p:nvPicPr>
        <p:blipFill rotWithShape="1">
          <a:blip r:embed="rId3">
            <a:alphaModFix/>
          </a:blip>
          <a:srcRect l="-7190" r="7190"/>
          <a:stretch/>
        </p:blipFill>
        <p:spPr>
          <a:xfrm>
            <a:off x="2609850" y="1598625"/>
            <a:ext cx="3924300" cy="2917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35"/>
          <p:cNvPicPr preferRelativeResize="0"/>
          <p:nvPr/>
        </p:nvPicPr>
        <p:blipFill>
          <a:blip r:embed="rId3">
            <a:alphaModFix/>
          </a:blip>
          <a:stretch>
            <a:fillRect/>
          </a:stretch>
        </p:blipFill>
        <p:spPr>
          <a:xfrm>
            <a:off x="439337" y="1912050"/>
            <a:ext cx="8265324" cy="2736100"/>
          </a:xfrm>
          <a:prstGeom prst="rect">
            <a:avLst/>
          </a:prstGeom>
          <a:noFill/>
          <a:ln>
            <a:noFill/>
          </a:ln>
        </p:spPr>
      </p:pic>
      <p:sp>
        <p:nvSpPr>
          <p:cNvPr id="257" name="Google Shape;257;p35"/>
          <p:cNvSpPr txBox="1"/>
          <p:nvPr/>
        </p:nvSpPr>
        <p:spPr>
          <a:xfrm>
            <a:off x="1450200" y="682375"/>
            <a:ext cx="6243600" cy="8082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 sz="4500" b="1">
                <a:latin typeface="Nunito"/>
                <a:ea typeface="Nunito"/>
                <a:cs typeface="Nunito"/>
                <a:sym typeface="Nunito"/>
              </a:rPr>
              <a:t>Padding (cont.) </a:t>
            </a:r>
            <a:endParaRPr sz="4500" b="1">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122775" y="680100"/>
            <a:ext cx="8520600" cy="572700"/>
          </a:xfrm>
          <a:prstGeom prst="rect">
            <a:avLst/>
          </a:prstGeom>
        </p:spPr>
        <p:txBody>
          <a:bodyPr spcFirstLastPara="1" wrap="square" lIns="91425" tIns="91425" rIns="91425" bIns="91425" anchor="t" anchorCtr="0">
            <a:noAutofit/>
          </a:bodyPr>
          <a:lstStyle/>
          <a:p>
            <a:pPr marL="1828800" lvl="0" indent="457200" algn="just" rtl="0">
              <a:spcBef>
                <a:spcPts val="0"/>
              </a:spcBef>
              <a:spcAft>
                <a:spcPts val="0"/>
              </a:spcAft>
              <a:buSzPts val="990"/>
              <a:buNone/>
            </a:pPr>
            <a:r>
              <a:rPr lang="en" sz="3720" b="1">
                <a:solidFill>
                  <a:srgbClr val="000000"/>
                </a:solidFill>
              </a:rPr>
              <a:t>AIM of this project</a:t>
            </a:r>
            <a:endParaRPr sz="3720" b="1">
              <a:solidFill>
                <a:srgbClr val="000000"/>
              </a:solidFill>
            </a:endParaRPr>
          </a:p>
        </p:txBody>
      </p:sp>
      <p:sp>
        <p:nvSpPr>
          <p:cNvPr id="150" name="Google Shape;150;p18"/>
          <p:cNvSpPr txBox="1">
            <a:spLocks noGrp="1"/>
          </p:cNvSpPr>
          <p:nvPr>
            <p:ph type="body" idx="1"/>
          </p:nvPr>
        </p:nvSpPr>
        <p:spPr>
          <a:xfrm>
            <a:off x="819150" y="1501775"/>
            <a:ext cx="7871100" cy="3170400"/>
          </a:xfrm>
          <a:prstGeom prst="rect">
            <a:avLst/>
          </a:prstGeom>
        </p:spPr>
        <p:txBody>
          <a:bodyPr spcFirstLastPara="1" wrap="square" lIns="91425" tIns="91425" rIns="91425" bIns="91425" anchor="t" anchorCtr="0">
            <a:noAutofit/>
          </a:bodyPr>
          <a:lstStyle/>
          <a:p>
            <a:pPr marL="457200" lvl="0" indent="-328930" algn="l" rtl="0">
              <a:lnSpc>
                <a:spcPct val="95000"/>
              </a:lnSpc>
              <a:spcBef>
                <a:spcPts val="0"/>
              </a:spcBef>
              <a:spcAft>
                <a:spcPts val="0"/>
              </a:spcAft>
              <a:buClr>
                <a:srgbClr val="000000"/>
              </a:buClr>
              <a:buSzPts val="1580"/>
              <a:buFont typeface="Nunito"/>
              <a:buChar char="●"/>
            </a:pPr>
            <a:r>
              <a:rPr lang="en" sz="1580" b="1">
                <a:solidFill>
                  <a:srgbClr val="000000"/>
                </a:solidFill>
                <a:latin typeface="Nunito"/>
                <a:ea typeface="Nunito"/>
                <a:cs typeface="Nunito"/>
                <a:sym typeface="Nunito"/>
              </a:rPr>
              <a:t>Being a significant part in non verbal communication hand gestures are playing vital role in our daily life</a:t>
            </a:r>
            <a:endParaRPr sz="1580" b="1">
              <a:solidFill>
                <a:srgbClr val="000000"/>
              </a:solidFill>
              <a:latin typeface="Nunito"/>
              <a:ea typeface="Nunito"/>
              <a:cs typeface="Nunito"/>
              <a:sym typeface="Nunito"/>
            </a:endParaRPr>
          </a:p>
          <a:p>
            <a:pPr marL="457200" lvl="0" indent="-328930" algn="l" rtl="0">
              <a:lnSpc>
                <a:spcPct val="95000"/>
              </a:lnSpc>
              <a:spcBef>
                <a:spcPts val="0"/>
              </a:spcBef>
              <a:spcAft>
                <a:spcPts val="0"/>
              </a:spcAft>
              <a:buClr>
                <a:srgbClr val="000000"/>
              </a:buClr>
              <a:buSzPts val="1580"/>
              <a:buFont typeface="Nunito"/>
              <a:buChar char="●"/>
            </a:pPr>
            <a:r>
              <a:rPr lang="en" sz="1580" b="1">
                <a:solidFill>
                  <a:srgbClr val="000000"/>
                </a:solidFill>
                <a:latin typeface="Nunito"/>
                <a:ea typeface="Nunito"/>
                <a:cs typeface="Nunito"/>
                <a:sym typeface="Nunito"/>
              </a:rPr>
              <a:t>Gesture Recognition has a large area of application for example in human machine interaction, sign language interpreter (for visually impaired people) , immersive game technology and many more.</a:t>
            </a:r>
            <a:endParaRPr sz="1580" b="1">
              <a:solidFill>
                <a:srgbClr val="000000"/>
              </a:solidFill>
              <a:latin typeface="Nunito"/>
              <a:ea typeface="Nunito"/>
              <a:cs typeface="Nunito"/>
              <a:sym typeface="Nunito"/>
            </a:endParaRPr>
          </a:p>
          <a:p>
            <a:pPr marL="457200" lvl="0" indent="-328930" algn="l" rtl="0">
              <a:lnSpc>
                <a:spcPct val="95000"/>
              </a:lnSpc>
              <a:spcBef>
                <a:spcPts val="0"/>
              </a:spcBef>
              <a:spcAft>
                <a:spcPts val="0"/>
              </a:spcAft>
              <a:buClr>
                <a:srgbClr val="000000"/>
              </a:buClr>
              <a:buSzPts val="1580"/>
              <a:buFont typeface="Nunito"/>
              <a:buChar char="●"/>
            </a:pPr>
            <a:r>
              <a:rPr lang="en" sz="1580" b="1">
                <a:solidFill>
                  <a:srgbClr val="000000"/>
                </a:solidFill>
                <a:latin typeface="Nunito"/>
                <a:ea typeface="Nunito"/>
                <a:cs typeface="Nunito"/>
                <a:sym typeface="Nunito"/>
              </a:rPr>
              <a:t>A normal human hand shape have a thumb and four fingers and by keeping in mind the picture of an alike of a human hand we will try to present a real time system for the recognition of hand gesture which will be on the basis of the training set or data which will be given in input on shape based features which would be like orientation of hand, status of fingers (open or closed), thumb in terms of raised or folded fingers of hand and their respective location in image.</a:t>
            </a:r>
            <a:endParaRPr sz="1580" b="1">
              <a:solidFill>
                <a:srgbClr val="000000"/>
              </a:solidFill>
              <a:latin typeface="Nunito"/>
              <a:ea typeface="Nunito"/>
              <a:cs typeface="Nunito"/>
              <a:sym typeface="Nunito"/>
            </a:endParaRPr>
          </a:p>
          <a:p>
            <a:pPr marL="914400" lvl="1" indent="-311308" algn="l" rtl="0">
              <a:lnSpc>
                <a:spcPct val="95000"/>
              </a:lnSpc>
              <a:spcBef>
                <a:spcPts val="0"/>
              </a:spcBef>
              <a:spcAft>
                <a:spcPts val="0"/>
              </a:spcAft>
              <a:buClr>
                <a:srgbClr val="000000"/>
              </a:buClr>
              <a:buSzPts val="1303"/>
              <a:buChar char="○"/>
            </a:pPr>
            <a:endParaRPr sz="1302">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6"/>
          <p:cNvSpPr txBox="1">
            <a:spLocks noGrp="1"/>
          </p:cNvSpPr>
          <p:nvPr>
            <p:ph type="title"/>
          </p:nvPr>
        </p:nvSpPr>
        <p:spPr>
          <a:xfrm>
            <a:off x="819150" y="245525"/>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Alexnet</a:t>
            </a:r>
            <a:endParaRPr sz="3700" b="1">
              <a:solidFill>
                <a:srgbClr val="000000"/>
              </a:solidFill>
            </a:endParaRPr>
          </a:p>
        </p:txBody>
      </p:sp>
      <p:sp>
        <p:nvSpPr>
          <p:cNvPr id="263" name="Google Shape;263;p36"/>
          <p:cNvSpPr txBox="1">
            <a:spLocks noGrp="1"/>
          </p:cNvSpPr>
          <p:nvPr>
            <p:ph type="body" idx="1"/>
          </p:nvPr>
        </p:nvSpPr>
        <p:spPr>
          <a:xfrm>
            <a:off x="819150" y="1071550"/>
            <a:ext cx="7505700" cy="2448000"/>
          </a:xfrm>
          <a:prstGeom prst="rect">
            <a:avLst/>
          </a:prstGeom>
          <a:noFill/>
          <a:ln>
            <a:noFill/>
          </a:ln>
        </p:spPr>
        <p:txBody>
          <a:bodyPr spcFirstLastPara="1" wrap="square" lIns="68575" tIns="34275" rIns="68575" bIns="34275" anchor="t" anchorCtr="0">
            <a:noAutofit/>
          </a:bodyPr>
          <a:lstStyle/>
          <a:p>
            <a:pPr marL="457200" lvl="0" indent="-317500" algn="l" rtl="0">
              <a:lnSpc>
                <a:spcPct val="70000"/>
              </a:lnSpc>
              <a:spcBef>
                <a:spcPts val="8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AlexNet is one of the most popular CNN architectures.</a:t>
            </a:r>
            <a:endParaRPr sz="1400" b="1">
              <a:solidFill>
                <a:srgbClr val="000000"/>
              </a:solidFill>
              <a:latin typeface="Nunito"/>
              <a:ea typeface="Nunito"/>
              <a:cs typeface="Nunito"/>
              <a:sym typeface="Nunito"/>
            </a:endParaRPr>
          </a:p>
          <a:p>
            <a:pPr marL="0" lvl="0" indent="0" algn="l" rtl="0">
              <a:lnSpc>
                <a:spcPct val="70000"/>
              </a:lnSpc>
              <a:spcBef>
                <a:spcPts val="1200"/>
              </a:spcBef>
              <a:spcAft>
                <a:spcPts val="0"/>
              </a:spcAft>
              <a:buNone/>
            </a:pPr>
            <a:endParaRPr sz="1400" b="1">
              <a:solidFill>
                <a:srgbClr val="000000"/>
              </a:solidFill>
              <a:latin typeface="Nunito"/>
              <a:ea typeface="Nunito"/>
              <a:cs typeface="Nunito"/>
              <a:sym typeface="Nunito"/>
            </a:endParaRPr>
          </a:p>
          <a:p>
            <a:pPr marL="457200" lvl="0" indent="-317500" algn="l" rtl="0">
              <a:lnSpc>
                <a:spcPct val="70000"/>
              </a:lnSpc>
              <a:spcBef>
                <a:spcPts val="12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AlexNet architecture consists of 5 convolutional layers, 3 max-pooling layers,  2 fully connected layers, and 1 softmax layer. </a:t>
            </a:r>
            <a:endParaRPr sz="1400" b="1">
              <a:solidFill>
                <a:srgbClr val="000000"/>
              </a:solidFill>
              <a:latin typeface="Nunito"/>
              <a:ea typeface="Nunito"/>
              <a:cs typeface="Nunito"/>
              <a:sym typeface="Nunito"/>
            </a:endParaRPr>
          </a:p>
          <a:p>
            <a:pPr marL="0" lvl="0" indent="0" algn="l" rtl="0">
              <a:lnSpc>
                <a:spcPct val="70000"/>
              </a:lnSpc>
              <a:spcBef>
                <a:spcPts val="1200"/>
              </a:spcBef>
              <a:spcAft>
                <a:spcPts val="0"/>
              </a:spcAft>
              <a:buNone/>
            </a:pPr>
            <a:endParaRPr sz="1400" b="1">
              <a:solidFill>
                <a:srgbClr val="000000"/>
              </a:solidFill>
              <a:latin typeface="Nunito"/>
              <a:ea typeface="Nunito"/>
              <a:cs typeface="Nunito"/>
              <a:sym typeface="Nunito"/>
            </a:endParaRPr>
          </a:p>
          <a:p>
            <a:pPr marL="457200" lvl="0" indent="-317500" algn="l" rtl="0">
              <a:lnSpc>
                <a:spcPct val="70000"/>
              </a:lnSpc>
              <a:spcBef>
                <a:spcPts val="12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 Each convolutional layer consists of convolutional filters and a nonlinear activation function ReLU. </a:t>
            </a:r>
            <a:endParaRPr sz="1400" b="1">
              <a:solidFill>
                <a:srgbClr val="000000"/>
              </a:solidFill>
              <a:latin typeface="Nunito"/>
              <a:ea typeface="Nunito"/>
              <a:cs typeface="Nunito"/>
              <a:sym typeface="Nunito"/>
            </a:endParaRPr>
          </a:p>
          <a:p>
            <a:pPr marL="0" lvl="0" indent="0" algn="l" rtl="0">
              <a:lnSpc>
                <a:spcPct val="70000"/>
              </a:lnSpc>
              <a:spcBef>
                <a:spcPts val="1200"/>
              </a:spcBef>
              <a:spcAft>
                <a:spcPts val="0"/>
              </a:spcAft>
              <a:buNone/>
            </a:pPr>
            <a:endParaRPr sz="1400" b="1">
              <a:solidFill>
                <a:srgbClr val="000000"/>
              </a:solidFill>
              <a:latin typeface="Nunito"/>
              <a:ea typeface="Nunito"/>
              <a:cs typeface="Nunito"/>
              <a:sym typeface="Nunito"/>
            </a:endParaRPr>
          </a:p>
          <a:p>
            <a:pPr marL="457200" lvl="0" indent="-317500" algn="l" rtl="0">
              <a:lnSpc>
                <a:spcPct val="70000"/>
              </a:lnSpc>
              <a:spcBef>
                <a:spcPts val="12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The pooling layers are used to perform max pooling. </a:t>
            </a:r>
            <a:endParaRPr sz="1400" b="1">
              <a:solidFill>
                <a:srgbClr val="000000"/>
              </a:solidFill>
              <a:latin typeface="Nunito"/>
              <a:ea typeface="Nunito"/>
              <a:cs typeface="Nunito"/>
              <a:sym typeface="Nunito"/>
            </a:endParaRPr>
          </a:p>
          <a:p>
            <a:pPr marL="0" lvl="0" indent="0" algn="l" rtl="0">
              <a:lnSpc>
                <a:spcPct val="70000"/>
              </a:lnSpc>
              <a:spcBef>
                <a:spcPts val="1200"/>
              </a:spcBef>
              <a:spcAft>
                <a:spcPts val="0"/>
              </a:spcAft>
              <a:buNone/>
            </a:pPr>
            <a:endParaRPr sz="1400" b="1">
              <a:solidFill>
                <a:srgbClr val="000000"/>
              </a:solidFill>
              <a:latin typeface="Nunito"/>
              <a:ea typeface="Nunito"/>
              <a:cs typeface="Nunito"/>
              <a:sym typeface="Nunito"/>
            </a:endParaRPr>
          </a:p>
          <a:p>
            <a:pPr marL="457200" lvl="0" indent="-317500" algn="l" rtl="0">
              <a:lnSpc>
                <a:spcPct val="70000"/>
              </a:lnSpc>
              <a:spcBef>
                <a:spcPts val="12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Input size is fixed due to the presence of fully connected layers.</a:t>
            </a:r>
            <a:endParaRPr sz="1400" b="1">
              <a:solidFill>
                <a:srgbClr val="000000"/>
              </a:solidFill>
              <a:latin typeface="Nunito"/>
              <a:ea typeface="Nunito"/>
              <a:cs typeface="Nunito"/>
              <a:sym typeface="Nunito"/>
            </a:endParaRPr>
          </a:p>
          <a:p>
            <a:pPr marL="457200" lvl="0" indent="0" algn="l" rtl="0">
              <a:lnSpc>
                <a:spcPct val="70000"/>
              </a:lnSpc>
              <a:spcBef>
                <a:spcPts val="1200"/>
              </a:spcBef>
              <a:spcAft>
                <a:spcPts val="0"/>
              </a:spcAft>
              <a:buNone/>
            </a:pPr>
            <a:endParaRPr sz="1400" b="1">
              <a:solidFill>
                <a:srgbClr val="000000"/>
              </a:solidFill>
              <a:latin typeface="Nunito"/>
              <a:ea typeface="Nunito"/>
              <a:cs typeface="Nunito"/>
              <a:sym typeface="Nunito"/>
            </a:endParaRPr>
          </a:p>
          <a:p>
            <a:pPr marL="457200" lvl="0" indent="-317500" algn="l" rtl="0">
              <a:lnSpc>
                <a:spcPct val="70000"/>
              </a:lnSpc>
              <a:spcBef>
                <a:spcPts val="1200"/>
              </a:spcBef>
              <a:spcAft>
                <a:spcPts val="0"/>
              </a:spcAft>
              <a:buClr>
                <a:srgbClr val="000000"/>
              </a:buClr>
              <a:buSzPts val="1400"/>
              <a:buFont typeface="Nunito"/>
              <a:buChar char="●"/>
            </a:pPr>
            <a:r>
              <a:rPr lang="en" sz="1400" b="1">
                <a:solidFill>
                  <a:srgbClr val="000000"/>
                </a:solidFill>
                <a:latin typeface="Nunito"/>
                <a:ea typeface="Nunito"/>
                <a:cs typeface="Nunito"/>
                <a:sym typeface="Nunito"/>
              </a:rPr>
              <a:t>The input size is mentioned at most of the places as 224x224x3 but due to some padding which happens it works out to be 227x227x3 </a:t>
            </a:r>
            <a:endParaRPr sz="1400" b="1">
              <a:solidFill>
                <a:srgbClr val="000000"/>
              </a:solidFill>
              <a:latin typeface="Nunito"/>
              <a:ea typeface="Nunito"/>
              <a:cs typeface="Nunito"/>
              <a:sym typeface="Nunito"/>
            </a:endParaRPr>
          </a:p>
          <a:p>
            <a:pPr marL="457200" lvl="0" indent="0" algn="l" rtl="0">
              <a:lnSpc>
                <a:spcPct val="70000"/>
              </a:lnSpc>
              <a:spcBef>
                <a:spcPts val="1200"/>
              </a:spcBef>
              <a:spcAft>
                <a:spcPts val="1200"/>
              </a:spcAft>
              <a:buNone/>
            </a:pPr>
            <a:endParaRPr sz="1400" b="1">
              <a:solidFill>
                <a:srgbClr val="4C1130"/>
              </a:solidFill>
              <a:latin typeface="Nunito"/>
              <a:ea typeface="Nunito"/>
              <a:cs typeface="Nunito"/>
              <a:sym typeface="Nuni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7"/>
          <p:cNvSpPr txBox="1">
            <a:spLocks noGrp="1"/>
          </p:cNvSpPr>
          <p:nvPr>
            <p:ph type="title"/>
          </p:nvPr>
        </p:nvSpPr>
        <p:spPr>
          <a:xfrm>
            <a:off x="819138" y="384825"/>
            <a:ext cx="7505700" cy="954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sz="3100" b="1"/>
              <a:t>                </a:t>
            </a:r>
            <a:r>
              <a:rPr lang="en" sz="3700" b="1">
                <a:solidFill>
                  <a:srgbClr val="000000"/>
                </a:solidFill>
              </a:rPr>
              <a:t>Alexnet layers</a:t>
            </a:r>
            <a:endParaRPr sz="3700" b="1">
              <a:solidFill>
                <a:srgbClr val="000000"/>
              </a:solidFill>
            </a:endParaRPr>
          </a:p>
        </p:txBody>
      </p:sp>
      <p:sp>
        <p:nvSpPr>
          <p:cNvPr id="269" name="Google Shape;269;p37"/>
          <p:cNvSpPr txBox="1">
            <a:spLocks noGrp="1"/>
          </p:cNvSpPr>
          <p:nvPr>
            <p:ph type="body" idx="1"/>
          </p:nvPr>
        </p:nvSpPr>
        <p:spPr>
          <a:xfrm>
            <a:off x="819150" y="1990725"/>
            <a:ext cx="7505700" cy="24480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800"/>
              </a:spcBef>
              <a:spcAft>
                <a:spcPts val="1200"/>
              </a:spcAft>
              <a:buClr>
                <a:schemeClr val="dk1"/>
              </a:buClr>
              <a:buSzPts val="2100"/>
              <a:buNone/>
            </a:pPr>
            <a:endParaRPr sz="1100"/>
          </a:p>
        </p:txBody>
      </p:sp>
      <p:pic>
        <p:nvPicPr>
          <p:cNvPr id="270" name="Google Shape;270;p37"/>
          <p:cNvPicPr preferRelativeResize="0"/>
          <p:nvPr/>
        </p:nvPicPr>
        <p:blipFill>
          <a:blip r:embed="rId3">
            <a:alphaModFix/>
          </a:blip>
          <a:stretch>
            <a:fillRect/>
          </a:stretch>
        </p:blipFill>
        <p:spPr>
          <a:xfrm>
            <a:off x="457075" y="1268050"/>
            <a:ext cx="8233300" cy="3617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8"/>
          <p:cNvSpPr txBox="1">
            <a:spLocks noGrp="1"/>
          </p:cNvSpPr>
          <p:nvPr>
            <p:ph type="title"/>
          </p:nvPr>
        </p:nvSpPr>
        <p:spPr>
          <a:xfrm>
            <a:off x="819150" y="567000"/>
            <a:ext cx="7505700" cy="954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sz="3100" b="1"/>
              <a:t>                     </a:t>
            </a:r>
            <a:r>
              <a:rPr lang="en" sz="3700" b="1">
                <a:solidFill>
                  <a:srgbClr val="000000"/>
                </a:solidFill>
              </a:rPr>
              <a:t> Alexnet layers</a:t>
            </a:r>
            <a:endParaRPr sz="3700" b="1">
              <a:solidFill>
                <a:srgbClr val="000000"/>
              </a:solidFill>
            </a:endParaRPr>
          </a:p>
        </p:txBody>
      </p:sp>
      <p:pic>
        <p:nvPicPr>
          <p:cNvPr id="276" name="Google Shape;276;p38"/>
          <p:cNvPicPr preferRelativeResize="0"/>
          <p:nvPr/>
        </p:nvPicPr>
        <p:blipFill>
          <a:blip r:embed="rId3">
            <a:alphaModFix/>
          </a:blip>
          <a:stretch>
            <a:fillRect/>
          </a:stretch>
        </p:blipFill>
        <p:spPr>
          <a:xfrm>
            <a:off x="358188" y="1679500"/>
            <a:ext cx="8427625" cy="3028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9"/>
          <p:cNvSpPr txBox="1">
            <a:spLocks noGrp="1"/>
          </p:cNvSpPr>
          <p:nvPr>
            <p:ph type="title"/>
          </p:nvPr>
        </p:nvSpPr>
        <p:spPr>
          <a:xfrm>
            <a:off x="819150" y="483450"/>
            <a:ext cx="7505700" cy="954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sz="3100" b="1"/>
              <a:t>                       </a:t>
            </a:r>
            <a:r>
              <a:rPr lang="en" sz="3700" b="1">
                <a:solidFill>
                  <a:srgbClr val="000000"/>
                </a:solidFill>
              </a:rPr>
              <a:t>Alexnet layers</a:t>
            </a:r>
            <a:endParaRPr sz="3700" b="1">
              <a:solidFill>
                <a:srgbClr val="000000"/>
              </a:solidFill>
            </a:endParaRPr>
          </a:p>
        </p:txBody>
      </p:sp>
      <p:pic>
        <p:nvPicPr>
          <p:cNvPr id="282" name="Google Shape;282;p39"/>
          <p:cNvPicPr preferRelativeResize="0"/>
          <p:nvPr/>
        </p:nvPicPr>
        <p:blipFill>
          <a:blip r:embed="rId3">
            <a:alphaModFix/>
          </a:blip>
          <a:stretch>
            <a:fillRect/>
          </a:stretch>
        </p:blipFill>
        <p:spPr>
          <a:xfrm>
            <a:off x="513675" y="1438050"/>
            <a:ext cx="8293000" cy="34472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0"/>
          <p:cNvSpPr txBox="1">
            <a:spLocks noGrp="1"/>
          </p:cNvSpPr>
          <p:nvPr>
            <p:ph type="title"/>
          </p:nvPr>
        </p:nvSpPr>
        <p:spPr>
          <a:xfrm>
            <a:off x="819150" y="84560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Why Alexnet ?</a:t>
            </a:r>
            <a:endParaRPr sz="3700" b="1">
              <a:solidFill>
                <a:srgbClr val="000000"/>
              </a:solidFill>
            </a:endParaRPr>
          </a:p>
        </p:txBody>
      </p:sp>
      <p:sp>
        <p:nvSpPr>
          <p:cNvPr id="288" name="Google Shape;288;p40"/>
          <p:cNvSpPr txBox="1">
            <a:spLocks noGrp="1"/>
          </p:cNvSpPr>
          <p:nvPr>
            <p:ph type="body" idx="1"/>
          </p:nvPr>
        </p:nvSpPr>
        <p:spPr>
          <a:xfrm>
            <a:off x="819150" y="1990725"/>
            <a:ext cx="3092100" cy="2448000"/>
          </a:xfrm>
          <a:prstGeom prst="rect">
            <a:avLst/>
          </a:prstGeom>
          <a:noFill/>
          <a:ln>
            <a:noFill/>
          </a:ln>
        </p:spPr>
        <p:txBody>
          <a:bodyPr spcFirstLastPara="1" wrap="square" lIns="68575" tIns="34275" rIns="68575" bIns="34275" anchor="t" anchorCtr="0">
            <a:normAutofit fontScale="92500" lnSpcReduction="10000"/>
          </a:bodyPr>
          <a:lstStyle/>
          <a:p>
            <a:pPr marL="0" marR="279400" lvl="0" indent="0" algn="l" rtl="0">
              <a:lnSpc>
                <a:spcPct val="142857"/>
              </a:lnSpc>
              <a:spcBef>
                <a:spcPts val="2200"/>
              </a:spcBef>
              <a:spcAft>
                <a:spcPts val="0"/>
              </a:spcAft>
              <a:buNone/>
            </a:pPr>
            <a:r>
              <a:rPr lang="en" sz="1600" b="1">
                <a:solidFill>
                  <a:srgbClr val="000000"/>
                </a:solidFill>
                <a:highlight>
                  <a:srgbClr val="FFFFFF"/>
                </a:highlight>
                <a:latin typeface="Nunito"/>
                <a:ea typeface="Nunito"/>
                <a:cs typeface="Nunito"/>
                <a:sym typeface="Nunito"/>
              </a:rPr>
              <a:t> </a:t>
            </a:r>
            <a:r>
              <a:rPr lang="en" sz="1600" b="1" u="sng">
                <a:solidFill>
                  <a:srgbClr val="000000"/>
                </a:solidFill>
                <a:highlight>
                  <a:srgbClr val="FFFFFF"/>
                </a:highlight>
                <a:latin typeface="Nunito"/>
                <a:ea typeface="Nunito"/>
                <a:cs typeface="Nunito"/>
                <a:sym typeface="Nunito"/>
              </a:rPr>
              <a:t>Relu function</a:t>
            </a:r>
            <a:r>
              <a:rPr lang="en" sz="1600" b="1">
                <a:solidFill>
                  <a:srgbClr val="000000"/>
                </a:solidFill>
                <a:highlight>
                  <a:srgbClr val="FFFFFF"/>
                </a:highlight>
                <a:latin typeface="Nunito"/>
                <a:ea typeface="Nunito"/>
                <a:cs typeface="Nunito"/>
                <a:sym typeface="Nunito"/>
              </a:rPr>
              <a:t>: f (x) = max (0, x)</a:t>
            </a:r>
            <a:endParaRPr sz="1600" b="1">
              <a:solidFill>
                <a:srgbClr val="000000"/>
              </a:solidFill>
              <a:highlight>
                <a:srgbClr val="FFFFFF"/>
              </a:highlight>
              <a:latin typeface="Nunito"/>
              <a:ea typeface="Nunito"/>
              <a:cs typeface="Nunito"/>
              <a:sym typeface="Nunito"/>
            </a:endParaRPr>
          </a:p>
          <a:p>
            <a:pPr marL="0" lvl="0" indent="0" algn="l" rtl="0">
              <a:lnSpc>
                <a:spcPct val="90000"/>
              </a:lnSpc>
              <a:spcBef>
                <a:spcPts val="800"/>
              </a:spcBef>
              <a:spcAft>
                <a:spcPts val="0"/>
              </a:spcAft>
              <a:buNone/>
            </a:pPr>
            <a:r>
              <a:rPr lang="en" sz="1600" b="1">
                <a:solidFill>
                  <a:srgbClr val="000000"/>
                </a:solidFill>
                <a:highlight>
                  <a:srgbClr val="FFFFFF"/>
                </a:highlight>
                <a:latin typeface="Nunito"/>
                <a:ea typeface="Nunito"/>
                <a:cs typeface="Nunito"/>
                <a:sym typeface="Nunito"/>
              </a:rPr>
              <a:t>ReLU-based deep convolutional networks are trained several times faster than tanh and sigmoid- based networks. </a:t>
            </a:r>
            <a:endParaRPr sz="1600" b="1">
              <a:solidFill>
                <a:srgbClr val="000000"/>
              </a:solidFill>
              <a:highlight>
                <a:srgbClr val="FFFFFF"/>
              </a:highlight>
              <a:latin typeface="Nunito"/>
              <a:ea typeface="Nunito"/>
              <a:cs typeface="Nunito"/>
              <a:sym typeface="Nunito"/>
            </a:endParaRPr>
          </a:p>
          <a:p>
            <a:pPr marL="0" lvl="0" indent="0" algn="l" rtl="0">
              <a:lnSpc>
                <a:spcPct val="90000"/>
              </a:lnSpc>
              <a:spcBef>
                <a:spcPts val="1200"/>
              </a:spcBef>
              <a:spcAft>
                <a:spcPts val="0"/>
              </a:spcAft>
              <a:buNone/>
            </a:pPr>
            <a:r>
              <a:rPr lang="en" sz="1600" b="1">
                <a:solidFill>
                  <a:srgbClr val="000000"/>
                </a:solidFill>
                <a:highlight>
                  <a:srgbClr val="FFFFFF"/>
                </a:highlight>
                <a:latin typeface="Nunito"/>
                <a:ea typeface="Nunito"/>
                <a:cs typeface="Nunito"/>
                <a:sym typeface="Nunito"/>
              </a:rPr>
              <a:t>Relu function: f (x) = max (0, x)</a:t>
            </a:r>
            <a:endParaRPr sz="1600" b="1">
              <a:solidFill>
                <a:srgbClr val="000000"/>
              </a:solidFill>
              <a:highlight>
                <a:srgbClr val="FFFFFF"/>
              </a:highlight>
              <a:latin typeface="Nunito"/>
              <a:ea typeface="Nunito"/>
              <a:cs typeface="Nunito"/>
              <a:sym typeface="Nunito"/>
            </a:endParaRPr>
          </a:p>
          <a:p>
            <a:pPr marL="0" lvl="0" indent="0" algn="l" rtl="0">
              <a:lnSpc>
                <a:spcPct val="90000"/>
              </a:lnSpc>
              <a:spcBef>
                <a:spcPts val="1200"/>
              </a:spcBef>
              <a:spcAft>
                <a:spcPts val="0"/>
              </a:spcAft>
              <a:buNone/>
            </a:pPr>
            <a:endParaRPr sz="1050">
              <a:solidFill>
                <a:schemeClr val="dk1"/>
              </a:solidFill>
              <a:highlight>
                <a:srgbClr val="FFFFFF"/>
              </a:highlight>
              <a:latin typeface="Nunito"/>
              <a:ea typeface="Nunito"/>
              <a:cs typeface="Nunito"/>
              <a:sym typeface="Nunito"/>
            </a:endParaRPr>
          </a:p>
          <a:p>
            <a:pPr marL="0" lvl="0" indent="0" algn="l" rtl="0">
              <a:lnSpc>
                <a:spcPct val="90000"/>
              </a:lnSpc>
              <a:spcBef>
                <a:spcPts val="1200"/>
              </a:spcBef>
              <a:spcAft>
                <a:spcPts val="1200"/>
              </a:spcAft>
              <a:buNone/>
            </a:pPr>
            <a:endParaRPr sz="1050">
              <a:solidFill>
                <a:schemeClr val="dk1"/>
              </a:solidFill>
              <a:highlight>
                <a:srgbClr val="FFFFFF"/>
              </a:highlight>
              <a:latin typeface="Nunito"/>
              <a:ea typeface="Nunito"/>
              <a:cs typeface="Nunito"/>
              <a:sym typeface="Nunito"/>
            </a:endParaRPr>
          </a:p>
        </p:txBody>
      </p:sp>
      <p:pic>
        <p:nvPicPr>
          <p:cNvPr id="289" name="Google Shape;289;p40"/>
          <p:cNvPicPr preferRelativeResize="0"/>
          <p:nvPr/>
        </p:nvPicPr>
        <p:blipFill>
          <a:blip r:embed="rId3">
            <a:alphaModFix/>
          </a:blip>
          <a:stretch>
            <a:fillRect/>
          </a:stretch>
        </p:blipFill>
        <p:spPr>
          <a:xfrm>
            <a:off x="3973800" y="2138850"/>
            <a:ext cx="4842125" cy="2257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1"/>
          <p:cNvSpPr txBox="1">
            <a:spLocks noGrp="1"/>
          </p:cNvSpPr>
          <p:nvPr>
            <p:ph type="title"/>
          </p:nvPr>
        </p:nvSpPr>
        <p:spPr>
          <a:xfrm>
            <a:off x="861840" y="398850"/>
            <a:ext cx="6735300" cy="10188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dirty="0">
                <a:solidFill>
                  <a:srgbClr val="000000"/>
                </a:solidFill>
              </a:rPr>
              <a:t>Why Alexnet ?</a:t>
            </a:r>
            <a:endParaRPr sz="3700" b="1" dirty="0">
              <a:solidFill>
                <a:srgbClr val="000000"/>
              </a:solidFill>
            </a:endParaRPr>
          </a:p>
        </p:txBody>
      </p:sp>
      <p:sp>
        <p:nvSpPr>
          <p:cNvPr id="295" name="Google Shape;295;p41"/>
          <p:cNvSpPr txBox="1">
            <a:spLocks noGrp="1"/>
          </p:cNvSpPr>
          <p:nvPr>
            <p:ph type="body" idx="1"/>
          </p:nvPr>
        </p:nvSpPr>
        <p:spPr>
          <a:xfrm>
            <a:off x="589350" y="1417650"/>
            <a:ext cx="5095524" cy="3239410"/>
          </a:xfrm>
          <a:prstGeom prst="rect">
            <a:avLst/>
          </a:prstGeom>
          <a:noFill/>
          <a:ln>
            <a:noFill/>
          </a:ln>
        </p:spPr>
        <p:txBody>
          <a:bodyPr spcFirstLastPara="1" wrap="square" lIns="68575" tIns="34275" rIns="68575" bIns="34275" anchor="t" anchorCtr="0">
            <a:normAutofit fontScale="85000" lnSpcReduction="20000"/>
          </a:bodyPr>
          <a:lstStyle/>
          <a:p>
            <a:pPr marL="0" marR="279400" lvl="0" indent="0" algn="l" rtl="0">
              <a:lnSpc>
                <a:spcPct val="142857"/>
              </a:lnSpc>
              <a:spcBef>
                <a:spcPts val="2200"/>
              </a:spcBef>
              <a:spcAft>
                <a:spcPts val="0"/>
              </a:spcAft>
              <a:buNone/>
            </a:pPr>
            <a:r>
              <a:rPr lang="en" sz="1600" b="1" u="sng" dirty="0">
                <a:solidFill>
                  <a:srgbClr val="000000"/>
                </a:solidFill>
                <a:highlight>
                  <a:srgbClr val="FFFFFF"/>
                </a:highlight>
                <a:latin typeface="Nunito"/>
                <a:ea typeface="Nunito"/>
                <a:cs typeface="Nunito"/>
                <a:sym typeface="Nunito"/>
              </a:rPr>
              <a:t>Dropout</a:t>
            </a:r>
            <a:endParaRPr sz="1600" b="1" u="sng" dirty="0">
              <a:solidFill>
                <a:srgbClr val="000000"/>
              </a:solidFill>
              <a:highlight>
                <a:srgbClr val="FFFFFF"/>
              </a:highlight>
              <a:latin typeface="Nunito"/>
              <a:ea typeface="Nunito"/>
              <a:cs typeface="Nunito"/>
              <a:sym typeface="Nunito"/>
            </a:endParaRPr>
          </a:p>
          <a:p>
            <a:pPr marL="0" lvl="0" indent="0" algn="just" rtl="0">
              <a:lnSpc>
                <a:spcPct val="115000"/>
              </a:lnSpc>
              <a:spcBef>
                <a:spcPts val="1100"/>
              </a:spcBef>
              <a:spcAft>
                <a:spcPts val="0"/>
              </a:spcAft>
              <a:buClr>
                <a:schemeClr val="dk1"/>
              </a:buClr>
              <a:buSzPct val="68750"/>
              <a:buFont typeface="Arial"/>
              <a:buNone/>
            </a:pPr>
            <a:r>
              <a:rPr lang="en" sz="1600" b="1" dirty="0">
                <a:solidFill>
                  <a:srgbClr val="000000"/>
                </a:solidFill>
                <a:highlight>
                  <a:srgbClr val="FFFFFF"/>
                </a:highlight>
                <a:latin typeface="Nunito"/>
                <a:ea typeface="Nunito"/>
                <a:cs typeface="Nunito"/>
                <a:sym typeface="Nunito"/>
              </a:rPr>
              <a:t>Dropout is also a concept often said, which can effectively prevent overfitting of neural networks. Compared to the general linear model, a regular method is used to prevent the model from overfitting. In the neural network, Dropout is implemented by modifying the structure of the neural network itself. For a certain layer of neurons, randomly delete some neurons with a defined probability, while keeping the individuals of the input layer and output layer neurons unchanged, and then update the parameters according to the learning method of the neural network. In the next iteration, rerandom Remove some neurons until the end of training.</a:t>
            </a:r>
            <a:endParaRPr sz="1600" b="1" dirty="0">
              <a:solidFill>
                <a:srgbClr val="000000"/>
              </a:solidFill>
              <a:highlight>
                <a:srgbClr val="FFFFFF"/>
              </a:highlight>
              <a:latin typeface="Nunito"/>
              <a:ea typeface="Nunito"/>
              <a:cs typeface="Nunito"/>
              <a:sym typeface="Nunito"/>
            </a:endParaRPr>
          </a:p>
          <a:p>
            <a:pPr marL="0" lvl="0" indent="0" algn="l" rtl="0">
              <a:lnSpc>
                <a:spcPct val="90000"/>
              </a:lnSpc>
              <a:spcBef>
                <a:spcPts val="800"/>
              </a:spcBef>
              <a:spcAft>
                <a:spcPts val="1200"/>
              </a:spcAft>
              <a:buNone/>
            </a:pPr>
            <a:endParaRPr sz="1050" b="1" dirty="0">
              <a:solidFill>
                <a:schemeClr val="dk1"/>
              </a:solidFill>
              <a:highlight>
                <a:srgbClr val="FFFFFF"/>
              </a:highlight>
              <a:latin typeface="Nunito"/>
              <a:ea typeface="Nunito"/>
              <a:cs typeface="Nunito"/>
              <a:sym typeface="Nunito"/>
            </a:endParaRPr>
          </a:p>
        </p:txBody>
      </p:sp>
      <p:pic>
        <p:nvPicPr>
          <p:cNvPr id="296" name="Google Shape;296;p41"/>
          <p:cNvPicPr preferRelativeResize="0"/>
          <p:nvPr/>
        </p:nvPicPr>
        <p:blipFill>
          <a:blip r:embed="rId3">
            <a:alphaModFix/>
          </a:blip>
          <a:stretch>
            <a:fillRect/>
          </a:stretch>
        </p:blipFill>
        <p:spPr>
          <a:xfrm>
            <a:off x="5962850" y="2276175"/>
            <a:ext cx="2465950" cy="1948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2"/>
          <p:cNvSpPr txBox="1">
            <a:spLocks noGrp="1"/>
          </p:cNvSpPr>
          <p:nvPr>
            <p:ph type="title"/>
          </p:nvPr>
        </p:nvSpPr>
        <p:spPr>
          <a:xfrm>
            <a:off x="819150" y="33125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Why Alexnet ?</a:t>
            </a:r>
            <a:endParaRPr sz="3700" b="1">
              <a:solidFill>
                <a:srgbClr val="000000"/>
              </a:solidFill>
            </a:endParaRPr>
          </a:p>
        </p:txBody>
      </p:sp>
      <p:sp>
        <p:nvSpPr>
          <p:cNvPr id="302" name="Google Shape;302;p42"/>
          <p:cNvSpPr txBox="1">
            <a:spLocks noGrp="1"/>
          </p:cNvSpPr>
          <p:nvPr>
            <p:ph type="body" idx="1"/>
          </p:nvPr>
        </p:nvSpPr>
        <p:spPr>
          <a:xfrm>
            <a:off x="819150" y="1101325"/>
            <a:ext cx="7505700" cy="2448000"/>
          </a:xfrm>
          <a:prstGeom prst="rect">
            <a:avLst/>
          </a:prstGeom>
          <a:noFill/>
          <a:ln>
            <a:noFill/>
          </a:ln>
        </p:spPr>
        <p:txBody>
          <a:bodyPr spcFirstLastPara="1" wrap="square" lIns="68575" tIns="34275" rIns="68575" bIns="34275" anchor="t" anchorCtr="0">
            <a:noAutofit/>
          </a:bodyPr>
          <a:lstStyle/>
          <a:p>
            <a:pPr marL="0" marR="279400" lvl="0" indent="0" algn="l" rtl="0">
              <a:lnSpc>
                <a:spcPct val="142857"/>
              </a:lnSpc>
              <a:spcBef>
                <a:spcPts val="2200"/>
              </a:spcBef>
              <a:spcAft>
                <a:spcPts val="0"/>
              </a:spcAft>
              <a:buNone/>
            </a:pPr>
            <a:r>
              <a:rPr lang="en" sz="1200" b="1" u="sng" dirty="0">
                <a:solidFill>
                  <a:srgbClr val="000000"/>
                </a:solidFill>
                <a:highlight>
                  <a:srgbClr val="FFFFFF"/>
                </a:highlight>
                <a:latin typeface="Nunito"/>
                <a:ea typeface="Nunito"/>
                <a:cs typeface="Nunito"/>
                <a:sym typeface="Nunito"/>
              </a:rPr>
              <a:t>Enhanced Data ( Data Augmentation )</a:t>
            </a:r>
            <a:endParaRPr sz="1200" b="1" u="sng" dirty="0">
              <a:solidFill>
                <a:srgbClr val="000000"/>
              </a:solidFill>
              <a:highlight>
                <a:srgbClr val="FFFFFF"/>
              </a:highlight>
              <a:latin typeface="Nunito"/>
              <a:ea typeface="Nunito"/>
              <a:cs typeface="Nunito"/>
              <a:sym typeface="Nunito"/>
            </a:endParaRPr>
          </a:p>
          <a:p>
            <a:pPr marL="0" lvl="0" indent="0" algn="just" rtl="0">
              <a:lnSpc>
                <a:spcPct val="115000"/>
              </a:lnSpc>
              <a:spcBef>
                <a:spcPts val="1100"/>
              </a:spcBef>
              <a:spcAft>
                <a:spcPts val="0"/>
              </a:spcAft>
              <a:buClr>
                <a:schemeClr val="dk1"/>
              </a:buClr>
              <a:buSzPts val="1100"/>
              <a:buFont typeface="Arial"/>
              <a:buNone/>
            </a:pPr>
            <a:r>
              <a:rPr lang="en" sz="1200" b="1" dirty="0">
                <a:solidFill>
                  <a:srgbClr val="000000"/>
                </a:solidFill>
                <a:highlight>
                  <a:srgbClr val="FFFFFF"/>
                </a:highlight>
                <a:latin typeface="Nunito"/>
                <a:ea typeface="Nunito"/>
                <a:cs typeface="Nunito"/>
                <a:sym typeface="Nunito"/>
              </a:rPr>
              <a:t> In deep learning, when the amount of data is not large enough, there are generally 3 solutions:</a:t>
            </a:r>
            <a:endParaRPr sz="1200" b="1" dirty="0">
              <a:solidFill>
                <a:srgbClr val="000000"/>
              </a:solidFill>
              <a:highlight>
                <a:srgbClr val="FFFFFF"/>
              </a:highlight>
              <a:latin typeface="Nunito"/>
              <a:ea typeface="Nunito"/>
              <a:cs typeface="Nunito"/>
              <a:sym typeface="Nunito"/>
            </a:endParaRPr>
          </a:p>
          <a:p>
            <a:pPr marL="457200" marR="546100" lvl="0" indent="-317500" algn="just" rtl="0">
              <a:lnSpc>
                <a:spcPct val="125000"/>
              </a:lnSpc>
              <a:spcBef>
                <a:spcPts val="1100"/>
              </a:spcBef>
              <a:spcAft>
                <a:spcPts val="0"/>
              </a:spcAft>
              <a:buClr>
                <a:srgbClr val="000000"/>
              </a:buClr>
              <a:buSzPts val="1400"/>
              <a:buFont typeface="Nunito"/>
              <a:buChar char="●"/>
            </a:pPr>
            <a:r>
              <a:rPr lang="en" sz="1200" b="1" u="sng" dirty="0">
                <a:solidFill>
                  <a:srgbClr val="000000"/>
                </a:solidFill>
                <a:highlight>
                  <a:srgbClr val="FFFFFF"/>
                </a:highlight>
                <a:latin typeface="Nunito"/>
                <a:ea typeface="Nunito"/>
                <a:cs typeface="Nunito"/>
                <a:sym typeface="Nunito"/>
              </a:rPr>
              <a:t>Data augmentation</a:t>
            </a:r>
            <a:r>
              <a:rPr lang="en" sz="1200" b="1" dirty="0">
                <a:solidFill>
                  <a:srgbClr val="000000"/>
                </a:solidFill>
                <a:highlight>
                  <a:srgbClr val="FFFFFF"/>
                </a:highlight>
                <a:latin typeface="Nunito"/>
                <a:ea typeface="Nunito"/>
                <a:cs typeface="Nunito"/>
                <a:sym typeface="Nunito"/>
              </a:rPr>
              <a:t>- artificially increase the size of the training set-create a batch of "new" data from existing data by means of translation, flipping, noise.</a:t>
            </a:r>
          </a:p>
          <a:p>
            <a:pPr marL="139700" marR="546100" lvl="0" indent="0" algn="just" rtl="0">
              <a:lnSpc>
                <a:spcPct val="125000"/>
              </a:lnSpc>
              <a:spcBef>
                <a:spcPts val="1100"/>
              </a:spcBef>
              <a:spcAft>
                <a:spcPts val="0"/>
              </a:spcAft>
              <a:buClr>
                <a:srgbClr val="000000"/>
              </a:buClr>
              <a:buSzPts val="1400"/>
              <a:buNone/>
            </a:pPr>
            <a:endParaRPr sz="1200" b="1" dirty="0">
              <a:solidFill>
                <a:srgbClr val="000000"/>
              </a:solidFill>
              <a:highlight>
                <a:srgbClr val="FFFFFF"/>
              </a:highlight>
              <a:latin typeface="Nunito"/>
              <a:ea typeface="Nunito"/>
              <a:cs typeface="Nunito"/>
              <a:sym typeface="Nunito"/>
            </a:endParaRPr>
          </a:p>
          <a:p>
            <a:pPr marL="457200" marR="546100" lvl="0" indent="-317500" algn="just" rtl="0">
              <a:lnSpc>
                <a:spcPct val="125000"/>
              </a:lnSpc>
              <a:spcBef>
                <a:spcPts val="0"/>
              </a:spcBef>
              <a:spcAft>
                <a:spcPts val="0"/>
              </a:spcAft>
              <a:buClr>
                <a:srgbClr val="000000"/>
              </a:buClr>
              <a:buSzPts val="1400"/>
              <a:buFont typeface="Nunito"/>
              <a:buChar char="●"/>
            </a:pPr>
            <a:r>
              <a:rPr lang="en" sz="1200" b="1" u="sng" dirty="0">
                <a:solidFill>
                  <a:srgbClr val="000000"/>
                </a:solidFill>
                <a:highlight>
                  <a:srgbClr val="FFFFFF"/>
                </a:highlight>
                <a:latin typeface="Nunito"/>
                <a:ea typeface="Nunito"/>
                <a:cs typeface="Nunito"/>
                <a:sym typeface="Nunito"/>
              </a:rPr>
              <a:t>Regularization</a:t>
            </a:r>
            <a:r>
              <a:rPr lang="en" sz="1200" b="1" dirty="0">
                <a:solidFill>
                  <a:srgbClr val="000000"/>
                </a:solidFill>
                <a:highlight>
                  <a:srgbClr val="FFFFFF"/>
                </a:highlight>
                <a:latin typeface="Nunito"/>
                <a:ea typeface="Nunito"/>
                <a:cs typeface="Nunito"/>
                <a:sym typeface="Nunito"/>
              </a:rPr>
              <a:t> - The relatively small amount of data will cause the model to overfit, making the training error small and the test error particularly large. By adding a regular term after the Loss Function , the overfitting can be suppressed. The disadvantage is that a need is introduced Manually adjusted hyper-parameter.</a:t>
            </a:r>
          </a:p>
          <a:p>
            <a:pPr marL="139700" marR="546100" lvl="0" indent="0" algn="just" rtl="0">
              <a:lnSpc>
                <a:spcPct val="125000"/>
              </a:lnSpc>
              <a:spcBef>
                <a:spcPts val="0"/>
              </a:spcBef>
              <a:spcAft>
                <a:spcPts val="0"/>
              </a:spcAft>
              <a:buClr>
                <a:srgbClr val="000000"/>
              </a:buClr>
              <a:buSzPts val="1400"/>
              <a:buNone/>
            </a:pPr>
            <a:endParaRPr sz="1200" b="1" dirty="0">
              <a:solidFill>
                <a:srgbClr val="000000"/>
              </a:solidFill>
              <a:highlight>
                <a:srgbClr val="FFFFFF"/>
              </a:highlight>
              <a:latin typeface="Nunito"/>
              <a:ea typeface="Nunito"/>
              <a:cs typeface="Nunito"/>
              <a:sym typeface="Nunito"/>
            </a:endParaRPr>
          </a:p>
          <a:p>
            <a:pPr marL="457200" marR="546100" lvl="0" indent="-317500" algn="just" rtl="0">
              <a:lnSpc>
                <a:spcPct val="125000"/>
              </a:lnSpc>
              <a:spcBef>
                <a:spcPts val="0"/>
              </a:spcBef>
              <a:spcAft>
                <a:spcPts val="0"/>
              </a:spcAft>
              <a:buClr>
                <a:srgbClr val="000000"/>
              </a:buClr>
              <a:buSzPts val="1400"/>
              <a:buFont typeface="Nunito"/>
              <a:buChar char="●"/>
            </a:pPr>
            <a:r>
              <a:rPr lang="en" sz="1200" b="1" dirty="0">
                <a:solidFill>
                  <a:srgbClr val="000000"/>
                </a:solidFill>
                <a:highlight>
                  <a:srgbClr val="FFFFFF"/>
                </a:highlight>
                <a:latin typeface="Nunito"/>
                <a:ea typeface="Nunito"/>
                <a:cs typeface="Nunito"/>
                <a:sym typeface="Nunito"/>
              </a:rPr>
              <a:t> </a:t>
            </a:r>
            <a:r>
              <a:rPr lang="en" sz="1200" b="1" u="sng" dirty="0">
                <a:solidFill>
                  <a:srgbClr val="000000"/>
                </a:solidFill>
                <a:highlight>
                  <a:srgbClr val="FFFFFF"/>
                </a:highlight>
                <a:latin typeface="Nunito"/>
                <a:ea typeface="Nunito"/>
                <a:cs typeface="Nunito"/>
                <a:sym typeface="Nunito"/>
              </a:rPr>
              <a:t>Dropout</a:t>
            </a:r>
            <a:r>
              <a:rPr lang="en" sz="1200" b="1" dirty="0">
                <a:solidFill>
                  <a:srgbClr val="000000"/>
                </a:solidFill>
                <a:highlight>
                  <a:srgbClr val="FFFFFF"/>
                </a:highlight>
                <a:latin typeface="Nunito"/>
                <a:ea typeface="Nunito"/>
                <a:cs typeface="Nunito"/>
                <a:sym typeface="Nunito"/>
              </a:rPr>
              <a:t>- also a regularization method. But different from the above, it is achieved by randomly setting the output of some neurons to zero</a:t>
            </a:r>
            <a:endParaRPr sz="1200" b="1" dirty="0">
              <a:solidFill>
                <a:srgbClr val="000000"/>
              </a:solidFill>
              <a:highlight>
                <a:srgbClr val="FFFFFF"/>
              </a:highlight>
              <a:latin typeface="Nunito"/>
              <a:ea typeface="Nunito"/>
              <a:cs typeface="Nunito"/>
              <a:sym typeface="Nunito"/>
            </a:endParaRPr>
          </a:p>
          <a:p>
            <a:pPr marL="0" marR="546100" lvl="0" indent="0" algn="just" rtl="0">
              <a:lnSpc>
                <a:spcPct val="125000"/>
              </a:lnSpc>
              <a:spcBef>
                <a:spcPts val="2300"/>
              </a:spcBef>
              <a:spcAft>
                <a:spcPts val="0"/>
              </a:spcAft>
              <a:buClr>
                <a:schemeClr val="dk1"/>
              </a:buClr>
              <a:buSzPts val="1100"/>
              <a:buFont typeface="Arial"/>
              <a:buNone/>
            </a:pPr>
            <a:endParaRPr sz="200" b="1" dirty="0">
              <a:solidFill>
                <a:srgbClr val="000000"/>
              </a:solidFill>
              <a:highlight>
                <a:srgbClr val="FFFFFF"/>
              </a:highlight>
              <a:latin typeface="Nunito"/>
              <a:ea typeface="Nunito"/>
              <a:cs typeface="Nunito"/>
              <a:sym typeface="Nunito"/>
            </a:endParaRPr>
          </a:p>
          <a:p>
            <a:pPr marL="0" lvl="0" indent="0" algn="l" rtl="0">
              <a:lnSpc>
                <a:spcPct val="90000"/>
              </a:lnSpc>
              <a:spcBef>
                <a:spcPts val="1100"/>
              </a:spcBef>
              <a:spcAft>
                <a:spcPts val="1200"/>
              </a:spcAft>
              <a:buNone/>
            </a:pPr>
            <a:endParaRPr sz="1100" b="1" dirty="0">
              <a:solidFill>
                <a:srgbClr val="000000"/>
              </a:solidFill>
              <a:highlight>
                <a:srgbClr val="FFFFFF"/>
              </a:highlight>
              <a:latin typeface="Nunito"/>
              <a:ea typeface="Nunito"/>
              <a:cs typeface="Nunito"/>
              <a:sym typeface="Nuni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3"/>
          <p:cNvSpPr txBox="1">
            <a:spLocks noGrp="1"/>
          </p:cNvSpPr>
          <p:nvPr>
            <p:ph type="title"/>
          </p:nvPr>
        </p:nvSpPr>
        <p:spPr>
          <a:xfrm>
            <a:off x="819150" y="33125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Code and Dataset</a:t>
            </a:r>
            <a:endParaRPr sz="3700" b="1">
              <a:solidFill>
                <a:srgbClr val="000000"/>
              </a:solidFill>
            </a:endParaRPr>
          </a:p>
        </p:txBody>
      </p:sp>
      <p:sp>
        <p:nvSpPr>
          <p:cNvPr id="308" name="Google Shape;308;p43"/>
          <p:cNvSpPr txBox="1">
            <a:spLocks noGrp="1"/>
          </p:cNvSpPr>
          <p:nvPr>
            <p:ph type="body" idx="1"/>
          </p:nvPr>
        </p:nvSpPr>
        <p:spPr>
          <a:xfrm>
            <a:off x="819150" y="1744275"/>
            <a:ext cx="7505700" cy="24480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800"/>
              </a:spcBef>
              <a:spcAft>
                <a:spcPts val="0"/>
              </a:spcAft>
              <a:buNone/>
            </a:pPr>
            <a:r>
              <a:rPr lang="en" sz="1800" b="1">
                <a:solidFill>
                  <a:srgbClr val="000000"/>
                </a:solidFill>
                <a:highlight>
                  <a:srgbClr val="FFFFFF"/>
                </a:highlight>
                <a:latin typeface="Nunito"/>
                <a:ea typeface="Nunito"/>
                <a:cs typeface="Nunito"/>
                <a:sym typeface="Nunito"/>
              </a:rPr>
              <a:t>There are 3 code files in our project used for different purposes:</a:t>
            </a:r>
            <a:endParaRPr sz="1800" b="1">
              <a:solidFill>
                <a:srgbClr val="000000"/>
              </a:solidFill>
              <a:highlight>
                <a:srgbClr val="FFFFFF"/>
              </a:highlight>
              <a:latin typeface="Nunito"/>
              <a:ea typeface="Nunito"/>
              <a:cs typeface="Nunito"/>
              <a:sym typeface="Nunito"/>
            </a:endParaRPr>
          </a:p>
          <a:p>
            <a:pPr marL="0" lvl="0" indent="0" algn="l" rtl="0">
              <a:lnSpc>
                <a:spcPct val="90000"/>
              </a:lnSpc>
              <a:spcBef>
                <a:spcPts val="1200"/>
              </a:spcBef>
              <a:spcAft>
                <a:spcPts val="0"/>
              </a:spcAft>
              <a:buNone/>
            </a:pPr>
            <a:endParaRPr sz="1800" b="1">
              <a:solidFill>
                <a:srgbClr val="000000"/>
              </a:solidFill>
              <a:highlight>
                <a:srgbClr val="FFFFFF"/>
              </a:highlight>
              <a:latin typeface="Nunito"/>
              <a:ea typeface="Nunito"/>
              <a:cs typeface="Nunito"/>
              <a:sym typeface="Nunito"/>
            </a:endParaRPr>
          </a:p>
          <a:p>
            <a:pPr marL="457200" lvl="0" indent="-342900" algn="l" rtl="0">
              <a:lnSpc>
                <a:spcPct val="90000"/>
              </a:lnSpc>
              <a:spcBef>
                <a:spcPts val="1200"/>
              </a:spcBef>
              <a:spcAft>
                <a:spcPts val="0"/>
              </a:spcAft>
              <a:buClr>
                <a:srgbClr val="000000"/>
              </a:buClr>
              <a:buSzPts val="1800"/>
              <a:buFont typeface="Nunito"/>
              <a:buChar char="●"/>
            </a:pPr>
            <a:r>
              <a:rPr lang="en" sz="1800" b="1">
                <a:solidFill>
                  <a:srgbClr val="000000"/>
                </a:solidFill>
                <a:highlight>
                  <a:srgbClr val="FFFFFF"/>
                </a:highlight>
                <a:latin typeface="Nunito"/>
                <a:ea typeface="Nunito"/>
                <a:cs typeface="Nunito"/>
                <a:sym typeface="Nunito"/>
              </a:rPr>
              <a:t>Data Collection Code</a:t>
            </a:r>
            <a:endParaRPr sz="1800" b="1">
              <a:solidFill>
                <a:srgbClr val="000000"/>
              </a:solidFill>
              <a:highlight>
                <a:srgbClr val="FFFFFF"/>
              </a:highlight>
              <a:latin typeface="Nunito"/>
              <a:ea typeface="Nunito"/>
              <a:cs typeface="Nunito"/>
              <a:sym typeface="Nunito"/>
            </a:endParaRPr>
          </a:p>
          <a:p>
            <a:pPr marL="457200" lvl="0" indent="0" algn="l" rtl="0">
              <a:lnSpc>
                <a:spcPct val="90000"/>
              </a:lnSpc>
              <a:spcBef>
                <a:spcPts val="1200"/>
              </a:spcBef>
              <a:spcAft>
                <a:spcPts val="0"/>
              </a:spcAft>
              <a:buNone/>
            </a:pPr>
            <a:endParaRPr sz="1800" b="1">
              <a:solidFill>
                <a:srgbClr val="000000"/>
              </a:solidFill>
              <a:highlight>
                <a:srgbClr val="FFFFFF"/>
              </a:highlight>
              <a:latin typeface="Nunito"/>
              <a:ea typeface="Nunito"/>
              <a:cs typeface="Nunito"/>
              <a:sym typeface="Nunito"/>
            </a:endParaRPr>
          </a:p>
          <a:p>
            <a:pPr marL="457200" lvl="0" indent="-342900" algn="l" rtl="0">
              <a:lnSpc>
                <a:spcPct val="90000"/>
              </a:lnSpc>
              <a:spcBef>
                <a:spcPts val="1200"/>
              </a:spcBef>
              <a:spcAft>
                <a:spcPts val="0"/>
              </a:spcAft>
              <a:buClr>
                <a:srgbClr val="000000"/>
              </a:buClr>
              <a:buSzPts val="1800"/>
              <a:buFont typeface="Nunito"/>
              <a:buChar char="●"/>
            </a:pPr>
            <a:r>
              <a:rPr lang="en" sz="1800" b="1">
                <a:solidFill>
                  <a:srgbClr val="000000"/>
                </a:solidFill>
                <a:highlight>
                  <a:srgbClr val="FFFFFF"/>
                </a:highlight>
                <a:latin typeface="Nunito"/>
                <a:ea typeface="Nunito"/>
                <a:cs typeface="Nunito"/>
                <a:sym typeface="Nunito"/>
              </a:rPr>
              <a:t>Training Code</a:t>
            </a:r>
            <a:endParaRPr sz="1800" b="1">
              <a:solidFill>
                <a:srgbClr val="000000"/>
              </a:solidFill>
              <a:highlight>
                <a:srgbClr val="FFFFFF"/>
              </a:highlight>
              <a:latin typeface="Nunito"/>
              <a:ea typeface="Nunito"/>
              <a:cs typeface="Nunito"/>
              <a:sym typeface="Nunito"/>
            </a:endParaRPr>
          </a:p>
          <a:p>
            <a:pPr marL="457200" lvl="0" indent="0" algn="l" rtl="0">
              <a:lnSpc>
                <a:spcPct val="90000"/>
              </a:lnSpc>
              <a:spcBef>
                <a:spcPts val="1200"/>
              </a:spcBef>
              <a:spcAft>
                <a:spcPts val="0"/>
              </a:spcAft>
              <a:buNone/>
            </a:pPr>
            <a:endParaRPr sz="1800" b="1">
              <a:solidFill>
                <a:srgbClr val="000000"/>
              </a:solidFill>
              <a:highlight>
                <a:srgbClr val="FFFFFF"/>
              </a:highlight>
              <a:latin typeface="Nunito"/>
              <a:ea typeface="Nunito"/>
              <a:cs typeface="Nunito"/>
              <a:sym typeface="Nunito"/>
            </a:endParaRPr>
          </a:p>
          <a:p>
            <a:pPr marL="457200" lvl="0" indent="-342900" algn="l" rtl="0">
              <a:lnSpc>
                <a:spcPct val="90000"/>
              </a:lnSpc>
              <a:spcBef>
                <a:spcPts val="1200"/>
              </a:spcBef>
              <a:spcAft>
                <a:spcPts val="0"/>
              </a:spcAft>
              <a:buClr>
                <a:srgbClr val="000000"/>
              </a:buClr>
              <a:buSzPts val="1800"/>
              <a:buFont typeface="Nunito"/>
              <a:buChar char="●"/>
            </a:pPr>
            <a:r>
              <a:rPr lang="en" sz="1800" b="1">
                <a:solidFill>
                  <a:srgbClr val="000000"/>
                </a:solidFill>
                <a:highlight>
                  <a:srgbClr val="FFFFFF"/>
                </a:highlight>
                <a:latin typeface="Nunito"/>
                <a:ea typeface="Nunito"/>
                <a:cs typeface="Nunito"/>
                <a:sym typeface="Nunito"/>
              </a:rPr>
              <a:t>Testing Code</a:t>
            </a:r>
            <a:endParaRPr sz="1800" b="1">
              <a:solidFill>
                <a:srgbClr val="000000"/>
              </a:solidFill>
              <a:highlight>
                <a:srgbClr val="FFFFFF"/>
              </a:highlight>
              <a:latin typeface="Nunito"/>
              <a:ea typeface="Nunito"/>
              <a:cs typeface="Nunito"/>
              <a:sym typeface="Nuni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pic>
        <p:nvPicPr>
          <p:cNvPr id="313" name="Google Shape;313;p44"/>
          <p:cNvPicPr preferRelativeResize="0"/>
          <p:nvPr/>
        </p:nvPicPr>
        <p:blipFill rotWithShape="1">
          <a:blip r:embed="rId3">
            <a:alphaModFix/>
          </a:blip>
          <a:srcRect l="-2504" t="6733" r="22479" b="11846"/>
          <a:stretch/>
        </p:blipFill>
        <p:spPr>
          <a:xfrm>
            <a:off x="465875" y="1296575"/>
            <a:ext cx="4775274" cy="3396850"/>
          </a:xfrm>
          <a:prstGeom prst="rect">
            <a:avLst/>
          </a:prstGeom>
          <a:noFill/>
          <a:ln>
            <a:noFill/>
          </a:ln>
        </p:spPr>
      </p:pic>
      <p:sp>
        <p:nvSpPr>
          <p:cNvPr id="314" name="Google Shape;314;p44"/>
          <p:cNvSpPr txBox="1">
            <a:spLocks noGrp="1"/>
          </p:cNvSpPr>
          <p:nvPr>
            <p:ph type="title"/>
          </p:nvPr>
        </p:nvSpPr>
        <p:spPr>
          <a:xfrm>
            <a:off x="734200" y="417900"/>
            <a:ext cx="7505700" cy="1007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811" b="1">
                <a:solidFill>
                  <a:srgbClr val="000000"/>
                </a:solidFill>
              </a:rPr>
              <a:t>Data Collection Code</a:t>
            </a:r>
            <a:endParaRPr sz="3811" b="1">
              <a:solidFill>
                <a:srgbClr val="000000"/>
              </a:solidFill>
              <a:latin typeface="Arial"/>
              <a:ea typeface="Arial"/>
              <a:cs typeface="Arial"/>
              <a:sym typeface="Arial"/>
            </a:endParaRPr>
          </a:p>
        </p:txBody>
      </p:sp>
      <p:pic>
        <p:nvPicPr>
          <p:cNvPr id="315" name="Google Shape;315;p44"/>
          <p:cNvPicPr preferRelativeResize="0"/>
          <p:nvPr/>
        </p:nvPicPr>
        <p:blipFill>
          <a:blip r:embed="rId4">
            <a:alphaModFix/>
          </a:blip>
          <a:stretch>
            <a:fillRect/>
          </a:stretch>
        </p:blipFill>
        <p:spPr>
          <a:xfrm>
            <a:off x="5361425" y="1619150"/>
            <a:ext cx="3463649" cy="28803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5"/>
          <p:cNvSpPr txBox="1">
            <a:spLocks noGrp="1"/>
          </p:cNvSpPr>
          <p:nvPr>
            <p:ph type="title"/>
          </p:nvPr>
        </p:nvSpPr>
        <p:spPr>
          <a:xfrm>
            <a:off x="754825" y="630050"/>
            <a:ext cx="7505700" cy="7629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2970"/>
              <a:buFont typeface="Calibri"/>
              <a:buNone/>
            </a:pPr>
            <a:r>
              <a:rPr lang="en" sz="3630" b="1">
                <a:solidFill>
                  <a:srgbClr val="000000"/>
                </a:solidFill>
              </a:rPr>
              <a:t>Da</a:t>
            </a:r>
            <a:r>
              <a:rPr lang="en" sz="3730" b="1">
                <a:solidFill>
                  <a:srgbClr val="000000"/>
                </a:solidFill>
              </a:rPr>
              <a:t>taset </a:t>
            </a:r>
            <a:r>
              <a:rPr lang="en" sz="3630" b="1">
                <a:solidFill>
                  <a:srgbClr val="000000"/>
                </a:solidFill>
              </a:rPr>
              <a:t>Images</a:t>
            </a:r>
            <a:endParaRPr sz="3630" b="1">
              <a:solidFill>
                <a:srgbClr val="000000"/>
              </a:solidFill>
            </a:endParaRPr>
          </a:p>
          <a:p>
            <a:pPr marL="0" lvl="0" indent="0" algn="ctr" rtl="0">
              <a:lnSpc>
                <a:spcPct val="90000"/>
              </a:lnSpc>
              <a:spcBef>
                <a:spcPts val="0"/>
              </a:spcBef>
              <a:spcAft>
                <a:spcPts val="0"/>
              </a:spcAft>
              <a:buClr>
                <a:schemeClr val="dk1"/>
              </a:buClr>
              <a:buSzPts val="2970"/>
              <a:buFont typeface="Calibri"/>
              <a:buNone/>
            </a:pPr>
            <a:endParaRPr sz="3530" b="1">
              <a:solidFill>
                <a:srgbClr val="000000"/>
              </a:solidFill>
            </a:endParaRPr>
          </a:p>
        </p:txBody>
      </p:sp>
      <p:pic>
        <p:nvPicPr>
          <p:cNvPr id="321" name="Google Shape;321;p45" descr="A picture containing row, group, several, line&#10;&#10;Description automatically generated"/>
          <p:cNvPicPr preferRelativeResize="0"/>
          <p:nvPr/>
        </p:nvPicPr>
        <p:blipFill rotWithShape="1">
          <a:blip r:embed="rId3">
            <a:alphaModFix/>
          </a:blip>
          <a:srcRect/>
          <a:stretch/>
        </p:blipFill>
        <p:spPr>
          <a:xfrm>
            <a:off x="628649" y="1509619"/>
            <a:ext cx="3875388" cy="2782377"/>
          </a:xfrm>
          <a:prstGeom prst="rect">
            <a:avLst/>
          </a:prstGeom>
          <a:noFill/>
          <a:ln>
            <a:noFill/>
          </a:ln>
        </p:spPr>
      </p:pic>
      <p:pic>
        <p:nvPicPr>
          <p:cNvPr id="322" name="Google Shape;322;p45" descr="Application&#10;&#10;Description automatically generated"/>
          <p:cNvPicPr preferRelativeResize="0"/>
          <p:nvPr/>
        </p:nvPicPr>
        <p:blipFill rotWithShape="1">
          <a:blip r:embed="rId4">
            <a:alphaModFix/>
          </a:blip>
          <a:srcRect/>
          <a:stretch/>
        </p:blipFill>
        <p:spPr>
          <a:xfrm>
            <a:off x="4638013" y="1509619"/>
            <a:ext cx="3886172" cy="278237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9"/>
          <p:cNvSpPr txBox="1">
            <a:spLocks noGrp="1"/>
          </p:cNvSpPr>
          <p:nvPr>
            <p:ph type="title"/>
          </p:nvPr>
        </p:nvSpPr>
        <p:spPr>
          <a:xfrm>
            <a:off x="725100" y="685750"/>
            <a:ext cx="7505700" cy="954600"/>
          </a:xfrm>
          <a:prstGeom prst="rect">
            <a:avLst/>
          </a:prstGeom>
        </p:spPr>
        <p:txBody>
          <a:bodyPr spcFirstLastPara="1" wrap="square" lIns="91425" tIns="91425" rIns="91425" bIns="91425" anchor="t" anchorCtr="0">
            <a:noAutofit/>
          </a:bodyPr>
          <a:lstStyle/>
          <a:p>
            <a:pPr marL="914400" lvl="0" indent="457200" algn="l" rtl="0">
              <a:spcBef>
                <a:spcPts val="0"/>
              </a:spcBef>
              <a:spcAft>
                <a:spcPts val="0"/>
              </a:spcAft>
              <a:buClr>
                <a:schemeClr val="dk1"/>
              </a:buClr>
              <a:buSzPts val="1100"/>
              <a:buFont typeface="Arial"/>
              <a:buNone/>
            </a:pPr>
            <a:r>
              <a:rPr lang="en" sz="3700" b="1">
                <a:solidFill>
                  <a:srgbClr val="000000"/>
                </a:solidFill>
              </a:rPr>
              <a:t>AIM of this project (cont.)</a:t>
            </a:r>
            <a:endParaRPr sz="3700" b="1">
              <a:solidFill>
                <a:srgbClr val="000000"/>
              </a:solidFill>
            </a:endParaRPr>
          </a:p>
          <a:p>
            <a:pPr marL="0" lvl="0" indent="0" algn="l" rtl="0">
              <a:spcBef>
                <a:spcPts val="0"/>
              </a:spcBef>
              <a:spcAft>
                <a:spcPts val="0"/>
              </a:spcAft>
              <a:buNone/>
            </a:pPr>
            <a:endParaRPr sz="3700"/>
          </a:p>
        </p:txBody>
      </p:sp>
      <p:sp>
        <p:nvSpPr>
          <p:cNvPr id="156" name="Google Shape;156;p19"/>
          <p:cNvSpPr txBox="1">
            <a:spLocks noGrp="1"/>
          </p:cNvSpPr>
          <p:nvPr>
            <p:ph type="body" idx="1"/>
          </p:nvPr>
        </p:nvSpPr>
        <p:spPr>
          <a:xfrm>
            <a:off x="267900" y="1960975"/>
            <a:ext cx="8510700" cy="38007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The approach we used in this project simply takes into account the shape of the hand and not the skin colour</a:t>
            </a:r>
            <a:endParaRPr sz="1600" b="1">
              <a:solidFill>
                <a:srgbClr val="000000"/>
              </a:solidFill>
              <a:latin typeface="Nunito"/>
              <a:ea typeface="Nunito"/>
              <a:cs typeface="Nunito"/>
              <a:sym typeface="Nunito"/>
            </a:endParaRPr>
          </a:p>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To implement this algorithm we have utilized a simple web cam of the laptop.</a:t>
            </a:r>
            <a:endParaRPr sz="1600" b="1">
              <a:solidFill>
                <a:srgbClr val="000000"/>
              </a:solidFill>
              <a:latin typeface="Nunito"/>
              <a:ea typeface="Nunito"/>
              <a:cs typeface="Nunito"/>
              <a:sym typeface="Nunito"/>
            </a:endParaRPr>
          </a:p>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This algorithm based approach for hand gesture recognition can identify many different gestures on the bases of training data set we give to it.</a:t>
            </a:r>
            <a:endParaRPr sz="1600" b="1">
              <a:solidFill>
                <a:srgbClr val="000000"/>
              </a:solidFill>
              <a:latin typeface="Nunito"/>
              <a:ea typeface="Nunito"/>
              <a:cs typeface="Nunito"/>
              <a:sym typeface="Nunito"/>
            </a:endParaRPr>
          </a:p>
          <a:p>
            <a:pPr marL="457200" lvl="0" indent="0" algn="l" rtl="0">
              <a:spcBef>
                <a:spcPts val="0"/>
              </a:spcBef>
              <a:spcAft>
                <a:spcPts val="1200"/>
              </a:spcAft>
              <a:buNone/>
            </a:pPr>
            <a:endParaRPr sz="1600" b="1">
              <a:solidFill>
                <a:srgbClr val="000000"/>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6"/>
          <p:cNvSpPr txBox="1">
            <a:spLocks noGrp="1"/>
          </p:cNvSpPr>
          <p:nvPr>
            <p:ph type="title"/>
          </p:nvPr>
        </p:nvSpPr>
        <p:spPr>
          <a:xfrm>
            <a:off x="819150" y="297325"/>
            <a:ext cx="7505700" cy="1007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811" b="1">
                <a:solidFill>
                  <a:srgbClr val="000000"/>
                </a:solidFill>
              </a:rPr>
              <a:t>Training Code</a:t>
            </a:r>
            <a:endParaRPr sz="3811" b="1">
              <a:solidFill>
                <a:srgbClr val="000000"/>
              </a:solidFill>
              <a:latin typeface="Arial"/>
              <a:ea typeface="Arial"/>
              <a:cs typeface="Arial"/>
              <a:sym typeface="Arial"/>
            </a:endParaRPr>
          </a:p>
        </p:txBody>
      </p:sp>
      <p:pic>
        <p:nvPicPr>
          <p:cNvPr id="328" name="Google Shape;328;p46"/>
          <p:cNvPicPr preferRelativeResize="0"/>
          <p:nvPr/>
        </p:nvPicPr>
        <p:blipFill rotWithShape="1">
          <a:blip r:embed="rId3">
            <a:alphaModFix/>
          </a:blip>
          <a:srcRect r="10015" b="42922"/>
          <a:stretch/>
        </p:blipFill>
        <p:spPr>
          <a:xfrm>
            <a:off x="495275" y="1304420"/>
            <a:ext cx="8270099" cy="34046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7"/>
          <p:cNvSpPr txBox="1">
            <a:spLocks noGrp="1"/>
          </p:cNvSpPr>
          <p:nvPr>
            <p:ph type="title"/>
          </p:nvPr>
        </p:nvSpPr>
        <p:spPr>
          <a:xfrm>
            <a:off x="723475" y="300025"/>
            <a:ext cx="7505700" cy="1007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811" b="1">
                <a:solidFill>
                  <a:srgbClr val="000000"/>
                </a:solidFill>
              </a:rPr>
              <a:t>Testing Code</a:t>
            </a:r>
            <a:endParaRPr sz="3811" b="1">
              <a:solidFill>
                <a:srgbClr val="000000"/>
              </a:solidFill>
              <a:latin typeface="Arial"/>
              <a:ea typeface="Arial"/>
              <a:cs typeface="Arial"/>
              <a:sym typeface="Arial"/>
            </a:endParaRPr>
          </a:p>
        </p:txBody>
      </p:sp>
      <p:pic>
        <p:nvPicPr>
          <p:cNvPr id="334" name="Google Shape;334;p47"/>
          <p:cNvPicPr preferRelativeResize="0"/>
          <p:nvPr/>
        </p:nvPicPr>
        <p:blipFill rotWithShape="1">
          <a:blip r:embed="rId3">
            <a:alphaModFix/>
          </a:blip>
          <a:srcRect r="23634" b="11567"/>
          <a:stretch/>
        </p:blipFill>
        <p:spPr>
          <a:xfrm>
            <a:off x="348625" y="1364250"/>
            <a:ext cx="4223376" cy="3307750"/>
          </a:xfrm>
          <a:prstGeom prst="rect">
            <a:avLst/>
          </a:prstGeom>
          <a:noFill/>
          <a:ln>
            <a:noFill/>
          </a:ln>
        </p:spPr>
      </p:pic>
      <p:pic>
        <p:nvPicPr>
          <p:cNvPr id="335" name="Google Shape;335;p47"/>
          <p:cNvPicPr preferRelativeResize="0"/>
          <p:nvPr/>
        </p:nvPicPr>
        <p:blipFill rotWithShape="1">
          <a:blip r:embed="rId4">
            <a:alphaModFix/>
          </a:blip>
          <a:srcRect r="12033"/>
          <a:stretch/>
        </p:blipFill>
        <p:spPr>
          <a:xfrm>
            <a:off x="4582724" y="1834425"/>
            <a:ext cx="4223375" cy="228753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8"/>
          <p:cNvSpPr txBox="1">
            <a:spLocks noGrp="1"/>
          </p:cNvSpPr>
          <p:nvPr>
            <p:ph type="title"/>
          </p:nvPr>
        </p:nvSpPr>
        <p:spPr>
          <a:xfrm>
            <a:off x="311700" y="458375"/>
            <a:ext cx="8520600" cy="7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700" b="1">
                <a:solidFill>
                  <a:srgbClr val="000000"/>
                </a:solidFill>
              </a:rPr>
              <a:t>Limitations or Difficulties faced</a:t>
            </a:r>
            <a:endParaRPr sz="3700" b="1">
              <a:solidFill>
                <a:srgbClr val="000000"/>
              </a:solidFill>
            </a:endParaRPr>
          </a:p>
        </p:txBody>
      </p:sp>
      <p:sp>
        <p:nvSpPr>
          <p:cNvPr id="341" name="Google Shape;341;p48"/>
          <p:cNvSpPr txBox="1">
            <a:spLocks noGrp="1"/>
          </p:cNvSpPr>
          <p:nvPr>
            <p:ph type="body" idx="1"/>
          </p:nvPr>
        </p:nvSpPr>
        <p:spPr>
          <a:xfrm>
            <a:off x="386925" y="1575600"/>
            <a:ext cx="8520600" cy="3416400"/>
          </a:xfrm>
          <a:prstGeom prst="rect">
            <a:avLst/>
          </a:prstGeom>
        </p:spPr>
        <p:txBody>
          <a:bodyPr spcFirstLastPara="1" wrap="square" lIns="91425" tIns="91425" rIns="91425" bIns="91425" anchor="t" anchorCtr="0">
            <a:normAutofit/>
          </a:bodyPr>
          <a:lstStyle/>
          <a:p>
            <a:pPr marL="457200" lvl="0" indent="-346075" algn="l" rtl="0">
              <a:lnSpc>
                <a:spcPct val="90000"/>
              </a:lnSpc>
              <a:spcBef>
                <a:spcPts val="1000"/>
              </a:spcBef>
              <a:spcAft>
                <a:spcPts val="0"/>
              </a:spcAft>
              <a:buClr>
                <a:srgbClr val="000000"/>
              </a:buClr>
              <a:buSzPts val="1850"/>
              <a:buFont typeface="Nunito"/>
              <a:buChar char="●"/>
            </a:pPr>
            <a:r>
              <a:rPr lang="en" sz="1850" b="1">
                <a:solidFill>
                  <a:srgbClr val="000000"/>
                </a:solidFill>
                <a:latin typeface="Nunito"/>
                <a:ea typeface="Nunito"/>
                <a:cs typeface="Nunito"/>
                <a:sym typeface="Nunito"/>
              </a:rPr>
              <a:t>As we know that for CNN or for training the system we need huge data and quality data for proper analysis or outcome so we faced a little bit problem regarding collection of our dataset or imageset.</a:t>
            </a:r>
            <a:endParaRPr sz="1850" b="1">
              <a:solidFill>
                <a:srgbClr val="000000"/>
              </a:solidFill>
              <a:latin typeface="Nunito"/>
              <a:ea typeface="Nunito"/>
              <a:cs typeface="Nunito"/>
              <a:sym typeface="Nunito"/>
            </a:endParaRPr>
          </a:p>
          <a:p>
            <a:pPr marL="457200" lvl="0" indent="-346075" algn="l" rtl="0">
              <a:lnSpc>
                <a:spcPct val="90000"/>
              </a:lnSpc>
              <a:spcBef>
                <a:spcPts val="0"/>
              </a:spcBef>
              <a:spcAft>
                <a:spcPts val="0"/>
              </a:spcAft>
              <a:buClr>
                <a:srgbClr val="000000"/>
              </a:buClr>
              <a:buSzPts val="1850"/>
              <a:buFont typeface="Nunito"/>
              <a:buChar char="●"/>
            </a:pPr>
            <a:r>
              <a:rPr lang="en" sz="1850" b="1">
                <a:solidFill>
                  <a:srgbClr val="000000"/>
                </a:solidFill>
                <a:latin typeface="Nunito"/>
                <a:ea typeface="Nunito"/>
                <a:cs typeface="Nunito"/>
                <a:sym typeface="Nunito"/>
              </a:rPr>
              <a:t>As we have used a significant amount of data or images for analysis so it takes a noticeable time for training the system to achieve required accuracy.</a:t>
            </a:r>
            <a:endParaRPr sz="1850" b="1">
              <a:solidFill>
                <a:srgbClr val="000000"/>
              </a:solidFill>
              <a:latin typeface="Nunito"/>
              <a:ea typeface="Nunito"/>
              <a:cs typeface="Nunito"/>
              <a:sym typeface="Nunito"/>
            </a:endParaRPr>
          </a:p>
          <a:p>
            <a:pPr marL="457200" lvl="0" indent="-346075" algn="l" rtl="0">
              <a:lnSpc>
                <a:spcPct val="90000"/>
              </a:lnSpc>
              <a:spcBef>
                <a:spcPts val="0"/>
              </a:spcBef>
              <a:spcAft>
                <a:spcPts val="0"/>
              </a:spcAft>
              <a:buClr>
                <a:srgbClr val="000000"/>
              </a:buClr>
              <a:buSzPts val="1850"/>
              <a:buFont typeface="Nunito"/>
              <a:buChar char="●"/>
            </a:pPr>
            <a:r>
              <a:rPr lang="en" sz="1850" b="1">
                <a:solidFill>
                  <a:srgbClr val="000000"/>
                </a:solidFill>
                <a:latin typeface="Nunito"/>
                <a:ea typeface="Nunito"/>
                <a:cs typeface="Nunito"/>
                <a:sym typeface="Nunito"/>
              </a:rPr>
              <a:t>We also faced a little bit of problem regarding blurred or the images which don’t have proper resolution or orientation.</a:t>
            </a:r>
            <a:endParaRPr sz="1850" b="1">
              <a:solidFill>
                <a:srgbClr val="000000"/>
              </a:solidFill>
              <a:latin typeface="Nunito"/>
              <a:ea typeface="Nunito"/>
              <a:cs typeface="Nunito"/>
              <a:sym typeface="Nunito"/>
            </a:endParaRPr>
          </a:p>
          <a:p>
            <a:pPr marL="457200" lvl="0" indent="0" algn="l" rtl="0">
              <a:spcBef>
                <a:spcPts val="0"/>
              </a:spcBef>
              <a:spcAft>
                <a:spcPts val="1200"/>
              </a:spcAft>
              <a:buNone/>
            </a:pPr>
            <a:endParaRPr>
              <a:solidFill>
                <a:srgbClr val="000000"/>
              </a:solidFill>
              <a:latin typeface="Nunito"/>
              <a:ea typeface="Nunito"/>
              <a:cs typeface="Nunito"/>
              <a:sym typeface="Nuni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9"/>
          <p:cNvSpPr txBox="1">
            <a:spLocks noGrp="1"/>
          </p:cNvSpPr>
          <p:nvPr>
            <p:ph type="title"/>
          </p:nvPr>
        </p:nvSpPr>
        <p:spPr>
          <a:xfrm>
            <a:off x="424550" y="426225"/>
            <a:ext cx="7923000" cy="105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700" b="1">
                <a:solidFill>
                  <a:srgbClr val="000000"/>
                </a:solidFill>
              </a:rPr>
              <a:t>Future scope</a:t>
            </a:r>
            <a:endParaRPr sz="3700" b="1">
              <a:solidFill>
                <a:srgbClr val="000000"/>
              </a:solidFill>
            </a:endParaRPr>
          </a:p>
        </p:txBody>
      </p:sp>
      <p:sp>
        <p:nvSpPr>
          <p:cNvPr id="347" name="Google Shape;347;p49"/>
          <p:cNvSpPr txBox="1">
            <a:spLocks noGrp="1"/>
          </p:cNvSpPr>
          <p:nvPr>
            <p:ph type="body" idx="1"/>
          </p:nvPr>
        </p:nvSpPr>
        <p:spPr>
          <a:xfrm>
            <a:off x="424550" y="1575600"/>
            <a:ext cx="8520600" cy="3416400"/>
          </a:xfrm>
          <a:prstGeom prst="rect">
            <a:avLst/>
          </a:prstGeom>
        </p:spPr>
        <p:txBody>
          <a:bodyPr spcFirstLastPara="1" wrap="square" lIns="91425" tIns="91425" rIns="91425" bIns="91425" anchor="t" anchorCtr="0">
            <a:normAutofit/>
          </a:bodyPr>
          <a:lstStyle/>
          <a:p>
            <a:pPr marL="0" lvl="0" indent="0" algn="l" rtl="0">
              <a:lnSpc>
                <a:spcPct val="90000"/>
              </a:lnSpc>
              <a:spcBef>
                <a:spcPts val="1000"/>
              </a:spcBef>
              <a:spcAft>
                <a:spcPts val="0"/>
              </a:spcAft>
              <a:buClr>
                <a:schemeClr val="dk1"/>
              </a:buClr>
              <a:buSzPts val="1100"/>
              <a:buFont typeface="Arial"/>
              <a:buNone/>
            </a:pPr>
            <a:r>
              <a:rPr lang="en" sz="1700" b="1">
                <a:solidFill>
                  <a:srgbClr val="000000"/>
                </a:solidFill>
                <a:latin typeface="Nunito"/>
                <a:ea typeface="Nunito"/>
                <a:cs typeface="Nunito"/>
                <a:sym typeface="Nunito"/>
              </a:rPr>
              <a:t>Hand Gesture Recognition techniques are developing at a tremendous speed and many big companies are trying to add these features in their products and services.</a:t>
            </a:r>
            <a:endParaRPr sz="1700" b="1">
              <a:solidFill>
                <a:srgbClr val="000000"/>
              </a:solidFill>
              <a:latin typeface="Nunito"/>
              <a:ea typeface="Nunito"/>
              <a:cs typeface="Nunito"/>
              <a:sym typeface="Nunito"/>
            </a:endParaRPr>
          </a:p>
          <a:p>
            <a:pPr marL="0" lvl="0" indent="0" algn="l" rtl="0">
              <a:lnSpc>
                <a:spcPct val="90000"/>
              </a:lnSpc>
              <a:spcBef>
                <a:spcPts val="1000"/>
              </a:spcBef>
              <a:spcAft>
                <a:spcPts val="0"/>
              </a:spcAft>
              <a:buClr>
                <a:schemeClr val="dk1"/>
              </a:buClr>
              <a:buSzPts val="1100"/>
              <a:buFont typeface="Arial"/>
              <a:buNone/>
            </a:pPr>
            <a:r>
              <a:rPr lang="en" sz="1700" b="1">
                <a:solidFill>
                  <a:srgbClr val="000000"/>
                </a:solidFill>
                <a:latin typeface="Nunito"/>
                <a:ea typeface="Nunito"/>
                <a:cs typeface="Nunito"/>
                <a:sym typeface="Nunito"/>
              </a:rPr>
              <a:t>We are trying to :-</a:t>
            </a:r>
            <a:endParaRPr sz="1700" b="1">
              <a:solidFill>
                <a:srgbClr val="000000"/>
              </a:solidFill>
              <a:latin typeface="Nunito"/>
              <a:ea typeface="Nunito"/>
              <a:cs typeface="Nunito"/>
              <a:sym typeface="Nunito"/>
            </a:endParaRPr>
          </a:p>
          <a:p>
            <a:pPr marL="457200" lvl="0" indent="-336550" algn="l" rtl="0">
              <a:lnSpc>
                <a:spcPct val="90000"/>
              </a:lnSpc>
              <a:spcBef>
                <a:spcPts val="1000"/>
              </a:spcBef>
              <a:spcAft>
                <a:spcPts val="0"/>
              </a:spcAft>
              <a:buClr>
                <a:srgbClr val="000000"/>
              </a:buClr>
              <a:buSzPts val="1700"/>
              <a:buFont typeface="Nunito"/>
              <a:buChar char="●"/>
            </a:pPr>
            <a:r>
              <a:rPr lang="en" sz="1700" b="1">
                <a:solidFill>
                  <a:srgbClr val="000000"/>
                </a:solidFill>
                <a:latin typeface="Nunito"/>
                <a:ea typeface="Nunito"/>
                <a:cs typeface="Nunito"/>
                <a:sym typeface="Nunito"/>
              </a:rPr>
              <a:t>Using more sophisticated machine learning techniques.</a:t>
            </a:r>
            <a:endParaRPr sz="1700"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endParaRPr sz="1700" b="1">
              <a:solidFill>
                <a:srgbClr val="000000"/>
              </a:solidFill>
              <a:latin typeface="Nunito"/>
              <a:ea typeface="Nunito"/>
              <a:cs typeface="Nunito"/>
              <a:sym typeface="Nunito"/>
            </a:endParaRPr>
          </a:p>
          <a:p>
            <a:pPr marL="457200" lvl="0" indent="-336550" algn="l" rtl="0">
              <a:lnSpc>
                <a:spcPct val="90000"/>
              </a:lnSpc>
              <a:spcBef>
                <a:spcPts val="1000"/>
              </a:spcBef>
              <a:spcAft>
                <a:spcPts val="0"/>
              </a:spcAft>
              <a:buClr>
                <a:srgbClr val="000000"/>
              </a:buClr>
              <a:buSzPts val="1700"/>
              <a:buFont typeface="Nunito"/>
              <a:buChar char="●"/>
            </a:pPr>
            <a:r>
              <a:rPr lang="en" sz="1700" b="1">
                <a:solidFill>
                  <a:srgbClr val="000000"/>
                </a:solidFill>
                <a:latin typeface="Nunito"/>
                <a:ea typeface="Nunito"/>
                <a:cs typeface="Nunito"/>
                <a:sym typeface="Nunito"/>
              </a:rPr>
              <a:t>Enhance the recognition capabilities for various conditions.</a:t>
            </a:r>
            <a:endParaRPr sz="1700"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endParaRPr sz="1700" b="1">
              <a:solidFill>
                <a:srgbClr val="000000"/>
              </a:solidFill>
              <a:latin typeface="Nunito"/>
              <a:ea typeface="Nunito"/>
              <a:cs typeface="Nunito"/>
              <a:sym typeface="Nunito"/>
            </a:endParaRPr>
          </a:p>
          <a:p>
            <a:pPr marL="457200" lvl="0" indent="-336550" algn="l" rtl="0">
              <a:lnSpc>
                <a:spcPct val="90000"/>
              </a:lnSpc>
              <a:spcBef>
                <a:spcPts val="1000"/>
              </a:spcBef>
              <a:spcAft>
                <a:spcPts val="0"/>
              </a:spcAft>
              <a:buClr>
                <a:srgbClr val="000000"/>
              </a:buClr>
              <a:buSzPts val="1700"/>
              <a:buFont typeface="Nunito"/>
              <a:buChar char="●"/>
            </a:pPr>
            <a:r>
              <a:rPr lang="en" sz="1700" b="1">
                <a:solidFill>
                  <a:srgbClr val="000000"/>
                </a:solidFill>
                <a:latin typeface="Nunito"/>
                <a:ea typeface="Nunito"/>
                <a:cs typeface="Nunito"/>
                <a:sym typeface="Nunito"/>
              </a:rPr>
              <a:t>Achieving more accuracy, memory efficiency.</a:t>
            </a:r>
            <a:endParaRPr sz="1700" b="1">
              <a:solidFill>
                <a:srgbClr val="000000"/>
              </a:solidFill>
              <a:latin typeface="Nunito"/>
              <a:ea typeface="Nunito"/>
              <a:cs typeface="Nunito"/>
              <a:sym typeface="Nunito"/>
            </a:endParaRPr>
          </a:p>
          <a:p>
            <a:pPr marL="0" lvl="0" indent="0" algn="l" rtl="0">
              <a:spcBef>
                <a:spcPts val="0"/>
              </a:spcBef>
              <a:spcAft>
                <a:spcPts val="1200"/>
              </a:spcAft>
              <a:buNone/>
            </a:pP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0"/>
          <p:cNvSpPr txBox="1">
            <a:spLocks noGrp="1"/>
          </p:cNvSpPr>
          <p:nvPr>
            <p:ph type="title"/>
          </p:nvPr>
        </p:nvSpPr>
        <p:spPr>
          <a:xfrm>
            <a:off x="358725" y="418100"/>
            <a:ext cx="8181600" cy="9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700" b="1">
                <a:solidFill>
                  <a:srgbClr val="000000"/>
                </a:solidFill>
              </a:rPr>
              <a:t>Future scope (contd.)</a:t>
            </a:r>
            <a:endParaRPr sz="3700" b="1">
              <a:solidFill>
                <a:srgbClr val="000000"/>
              </a:solidFill>
            </a:endParaRPr>
          </a:p>
        </p:txBody>
      </p:sp>
      <p:sp>
        <p:nvSpPr>
          <p:cNvPr id="353" name="Google Shape;353;p50"/>
          <p:cNvSpPr txBox="1">
            <a:spLocks noGrp="1"/>
          </p:cNvSpPr>
          <p:nvPr>
            <p:ph type="body" idx="1"/>
          </p:nvPr>
        </p:nvSpPr>
        <p:spPr>
          <a:xfrm>
            <a:off x="358725" y="1585025"/>
            <a:ext cx="8520600" cy="3416400"/>
          </a:xfrm>
          <a:prstGeom prst="rect">
            <a:avLst/>
          </a:prstGeom>
        </p:spPr>
        <p:txBody>
          <a:bodyPr spcFirstLastPara="1" wrap="square" lIns="91425" tIns="91425" rIns="91425" bIns="91425" anchor="t" anchorCtr="0">
            <a:normAutofit/>
          </a:bodyPr>
          <a:lstStyle/>
          <a:p>
            <a:pPr marL="457200" lvl="0" indent="-330200" algn="l" rtl="0">
              <a:lnSpc>
                <a:spcPct val="90000"/>
              </a:lnSpc>
              <a:spcBef>
                <a:spcPts val="100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Running the device with least power.</a:t>
            </a:r>
            <a:endParaRPr sz="1600"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endParaRPr sz="1600" b="1">
              <a:solidFill>
                <a:srgbClr val="000000"/>
              </a:solidFill>
              <a:latin typeface="Nunito"/>
              <a:ea typeface="Nunito"/>
              <a:cs typeface="Nunito"/>
              <a:sym typeface="Nunito"/>
            </a:endParaRPr>
          </a:p>
          <a:p>
            <a:pPr marL="457200" lvl="0" indent="-330200" algn="l" rtl="0">
              <a:lnSpc>
                <a:spcPct val="90000"/>
              </a:lnSpc>
              <a:spcBef>
                <a:spcPts val="100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Identifying multiple number of gestures.</a:t>
            </a:r>
            <a:endParaRPr sz="1600"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endParaRPr sz="1600" b="1">
              <a:solidFill>
                <a:srgbClr val="000000"/>
              </a:solidFill>
              <a:latin typeface="Nunito"/>
              <a:ea typeface="Nunito"/>
              <a:cs typeface="Nunito"/>
              <a:sym typeface="Nunito"/>
            </a:endParaRPr>
          </a:p>
          <a:p>
            <a:pPr marL="457200" lvl="0" indent="-330200" algn="l" rtl="0">
              <a:lnSpc>
                <a:spcPct val="90000"/>
              </a:lnSpc>
              <a:spcBef>
                <a:spcPts val="100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To improve our project and research further we are going to add few more things to our current work, as it is now capable of analysing or recognizing static gestures we are planning to add on features regarding or training the system to understand Dynamic Hand Gesture Motions which will  make it more effective. </a:t>
            </a:r>
            <a:endParaRPr sz="1600" b="1">
              <a:solidFill>
                <a:srgbClr val="000000"/>
              </a:solidFill>
              <a:latin typeface="Nunito"/>
              <a:ea typeface="Nunito"/>
              <a:cs typeface="Nunito"/>
              <a:sym typeface="Nunito"/>
            </a:endParaRPr>
          </a:p>
          <a:p>
            <a:pPr marL="0" lvl="0" indent="0" algn="l" rtl="0">
              <a:spcBef>
                <a:spcPts val="0"/>
              </a:spcBef>
              <a:spcAft>
                <a:spcPts val="1200"/>
              </a:spcAft>
              <a:buNone/>
            </a:pPr>
            <a:endParaRPr sz="1600" b="1">
              <a:solidFill>
                <a:srgbClr val="000000"/>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1"/>
          <p:cNvSpPr txBox="1">
            <a:spLocks noGrp="1"/>
          </p:cNvSpPr>
          <p:nvPr>
            <p:ph type="title"/>
          </p:nvPr>
        </p:nvSpPr>
        <p:spPr>
          <a:xfrm>
            <a:off x="567925" y="275800"/>
            <a:ext cx="8079600" cy="65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500" b="1">
                <a:solidFill>
                  <a:srgbClr val="000000"/>
                </a:solidFill>
              </a:rPr>
              <a:t>References</a:t>
            </a:r>
            <a:endParaRPr sz="4500" b="1">
              <a:solidFill>
                <a:srgbClr val="000000"/>
              </a:solidFill>
            </a:endParaRPr>
          </a:p>
        </p:txBody>
      </p:sp>
      <p:sp>
        <p:nvSpPr>
          <p:cNvPr id="359" name="Google Shape;359;p51"/>
          <p:cNvSpPr txBox="1">
            <a:spLocks noGrp="1"/>
          </p:cNvSpPr>
          <p:nvPr>
            <p:ph type="body" idx="1"/>
          </p:nvPr>
        </p:nvSpPr>
        <p:spPr>
          <a:xfrm>
            <a:off x="503625" y="1060850"/>
            <a:ext cx="8218800" cy="3514800"/>
          </a:xfrm>
          <a:prstGeom prst="rect">
            <a:avLst/>
          </a:prstGeom>
        </p:spPr>
        <p:txBody>
          <a:bodyPr spcFirstLastPara="1" wrap="square" lIns="91425" tIns="91425" rIns="91425" bIns="91425" anchor="t" anchorCtr="0">
            <a:noAutofit/>
          </a:bodyPr>
          <a:lstStyle/>
          <a:p>
            <a:pPr marL="457200" lvl="0" indent="-311150" algn="l" rtl="0">
              <a:lnSpc>
                <a:spcPct val="90000"/>
              </a:lnSpc>
              <a:spcBef>
                <a:spcPts val="100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Meenakshi Panwar and Pawan singh Mehra , “Hand Gesture Recognition for Human</a:t>
            </a:r>
            <a:endParaRPr b="1">
              <a:solidFill>
                <a:srgbClr val="000000"/>
              </a:solidFill>
              <a:latin typeface="Nunito"/>
              <a:ea typeface="Nunito"/>
              <a:cs typeface="Nunito"/>
              <a:sym typeface="Nunito"/>
            </a:endParaRPr>
          </a:p>
          <a:p>
            <a:pPr marL="914400" lvl="0" indent="0" algn="l" rtl="0">
              <a:lnSpc>
                <a:spcPct val="90000"/>
              </a:lnSpc>
              <a:spcBef>
                <a:spcPts val="1000"/>
              </a:spcBef>
              <a:spcAft>
                <a:spcPts val="0"/>
              </a:spcAft>
              <a:buNone/>
            </a:pPr>
            <a:r>
              <a:rPr lang="en" b="1">
                <a:solidFill>
                  <a:srgbClr val="000000"/>
                </a:solidFill>
                <a:latin typeface="Nunito"/>
                <a:ea typeface="Nunito"/>
                <a:cs typeface="Nunito"/>
                <a:sym typeface="Nunito"/>
              </a:rPr>
              <a:t>Computer Interaction”.</a:t>
            </a:r>
            <a:endParaRPr b="1">
              <a:solidFill>
                <a:srgbClr val="000000"/>
              </a:solidFill>
              <a:latin typeface="Nunito"/>
              <a:ea typeface="Nunito"/>
              <a:cs typeface="Nunito"/>
              <a:sym typeface="Nunito"/>
            </a:endParaRPr>
          </a:p>
          <a:p>
            <a:pPr marL="457200" lvl="0" indent="-311150" algn="l" rtl="0">
              <a:lnSpc>
                <a:spcPct val="90000"/>
              </a:lnSpc>
              <a:spcBef>
                <a:spcPts val="100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Raimundo F. pinto, Carlos D.B. Borges , Antonio almeida , “Static Hand Gesture</a:t>
            </a:r>
            <a:endParaRPr b="1">
              <a:solidFill>
                <a:srgbClr val="000000"/>
              </a:solidFill>
              <a:latin typeface="Nunito"/>
              <a:ea typeface="Nunito"/>
              <a:cs typeface="Nunito"/>
              <a:sym typeface="Nunito"/>
            </a:endParaRPr>
          </a:p>
          <a:p>
            <a:pPr marL="914400" lvl="0" indent="0" algn="l" rtl="0">
              <a:lnSpc>
                <a:spcPct val="90000"/>
              </a:lnSpc>
              <a:spcBef>
                <a:spcPts val="1000"/>
              </a:spcBef>
              <a:spcAft>
                <a:spcPts val="0"/>
              </a:spcAft>
              <a:buNone/>
            </a:pPr>
            <a:r>
              <a:rPr lang="en" b="1">
                <a:solidFill>
                  <a:srgbClr val="000000"/>
                </a:solidFill>
                <a:latin typeface="Nunito"/>
                <a:ea typeface="Nunito"/>
                <a:cs typeface="Nunito"/>
                <a:sym typeface="Nunito"/>
              </a:rPr>
              <a:t>Recognition Based on Convolutional Neural Networks”.</a:t>
            </a:r>
            <a:endParaRPr b="1">
              <a:solidFill>
                <a:srgbClr val="000000"/>
              </a:solidFill>
              <a:latin typeface="Nunito"/>
              <a:ea typeface="Nunito"/>
              <a:cs typeface="Nunito"/>
              <a:sym typeface="Nunito"/>
            </a:endParaRPr>
          </a:p>
          <a:p>
            <a:pPr marL="457200" lvl="0" indent="-311150" algn="l" rtl="0">
              <a:lnSpc>
                <a:spcPct val="90000"/>
              </a:lnSpc>
              <a:spcBef>
                <a:spcPts val="100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Felix Zhan , “Hand Gesture Recognition using Convolution Neural Network ”, IEEE.</a:t>
            </a:r>
            <a:endParaRPr b="1">
              <a:solidFill>
                <a:srgbClr val="000000"/>
              </a:solidFill>
              <a:latin typeface="Nunito"/>
              <a:ea typeface="Nunito"/>
              <a:cs typeface="Nunito"/>
              <a:sym typeface="Nunito"/>
            </a:endParaRPr>
          </a:p>
          <a:p>
            <a:pPr marL="457200" lvl="0" indent="-311150" algn="l" rtl="0">
              <a:lnSpc>
                <a:spcPct val="90000"/>
              </a:lnSpc>
              <a:spcBef>
                <a:spcPts val="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Oyebade k. Oyedotum , and Adnan Khashman , “Deep learning in Vision Based Static</a:t>
            </a:r>
            <a:endParaRPr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r>
              <a:rPr lang="en" b="1">
                <a:solidFill>
                  <a:srgbClr val="000000"/>
                </a:solidFill>
                <a:latin typeface="Nunito"/>
                <a:ea typeface="Nunito"/>
                <a:cs typeface="Nunito"/>
                <a:sym typeface="Nunito"/>
              </a:rPr>
              <a:t>	Hand Gesture Recognition ”.</a:t>
            </a:r>
            <a:endParaRPr b="1">
              <a:solidFill>
                <a:srgbClr val="000000"/>
              </a:solidFill>
              <a:latin typeface="Nunito"/>
              <a:ea typeface="Nunito"/>
              <a:cs typeface="Nunito"/>
              <a:sym typeface="Nunito"/>
            </a:endParaRPr>
          </a:p>
          <a:p>
            <a:pPr marL="457200" lvl="0" indent="-311150" algn="l" rtl="0">
              <a:lnSpc>
                <a:spcPct val="90000"/>
              </a:lnSpc>
              <a:spcBef>
                <a:spcPts val="100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Xiaohui Shen , Gang Hua, Lance williams Ying yu “Dynamic hand gesture recognition:</a:t>
            </a:r>
            <a:endParaRPr b="1">
              <a:solidFill>
                <a:srgbClr val="000000"/>
              </a:solidFill>
              <a:latin typeface="Nunito"/>
              <a:ea typeface="Nunito"/>
              <a:cs typeface="Nunito"/>
              <a:sym typeface="Nunito"/>
            </a:endParaRPr>
          </a:p>
          <a:p>
            <a:pPr marL="914400" lvl="0" indent="0" algn="l" rtl="0">
              <a:lnSpc>
                <a:spcPct val="90000"/>
              </a:lnSpc>
              <a:spcBef>
                <a:spcPts val="1000"/>
              </a:spcBef>
              <a:spcAft>
                <a:spcPts val="0"/>
              </a:spcAft>
              <a:buNone/>
            </a:pPr>
            <a:r>
              <a:rPr lang="en" b="1">
                <a:solidFill>
                  <a:srgbClr val="000000"/>
                </a:solidFill>
                <a:latin typeface="Nunito"/>
                <a:ea typeface="Nunito"/>
                <a:cs typeface="Nunito"/>
                <a:sym typeface="Nunito"/>
              </a:rPr>
              <a:t>An exemplar-based approach from motion divergence fields”.</a:t>
            </a:r>
            <a:endParaRPr b="1">
              <a:solidFill>
                <a:srgbClr val="000000"/>
              </a:solidFill>
              <a:latin typeface="Nunito"/>
              <a:ea typeface="Nunito"/>
              <a:cs typeface="Nunito"/>
              <a:sym typeface="Nunito"/>
            </a:endParaRPr>
          </a:p>
          <a:p>
            <a:pPr marL="457200" lvl="0" indent="-311150" algn="l" rtl="0">
              <a:lnSpc>
                <a:spcPct val="90000"/>
              </a:lnSpc>
              <a:spcBef>
                <a:spcPts val="100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Yung Wu and Thomas Huang - “Vision Based Gesture Recognition”</a:t>
            </a:r>
            <a:endParaRPr b="1">
              <a:solidFill>
                <a:srgbClr val="000000"/>
              </a:solidFill>
              <a:latin typeface="Nunito"/>
              <a:ea typeface="Nunito"/>
              <a:cs typeface="Nunito"/>
              <a:sym typeface="Nunito"/>
            </a:endParaRPr>
          </a:p>
          <a:p>
            <a:pPr marL="457200" lvl="0" indent="-311150" algn="l" rtl="0">
              <a:lnSpc>
                <a:spcPct val="90000"/>
              </a:lnSpc>
              <a:spcBef>
                <a:spcPts val="0"/>
              </a:spcBef>
              <a:spcAft>
                <a:spcPts val="0"/>
              </a:spcAft>
              <a:buClr>
                <a:srgbClr val="000000"/>
              </a:buClr>
              <a:buSzPts val="1300"/>
              <a:buFont typeface="Nunito"/>
              <a:buAutoNum type="arabicPeriod"/>
            </a:pPr>
            <a:r>
              <a:rPr lang="en" b="1">
                <a:solidFill>
                  <a:srgbClr val="000000"/>
                </a:solidFill>
                <a:latin typeface="Nunito"/>
                <a:ea typeface="Nunito"/>
                <a:cs typeface="Nunito"/>
                <a:sym typeface="Nunito"/>
              </a:rPr>
              <a:t>Simran Shah, Ami Kotia, and Kausha Nisar, “A Vision Based Hand Gesture Recognition</a:t>
            </a:r>
            <a:endParaRPr b="1">
              <a:solidFill>
                <a:srgbClr val="000000"/>
              </a:solidFill>
              <a:latin typeface="Nunito"/>
              <a:ea typeface="Nunito"/>
              <a:cs typeface="Nunito"/>
              <a:sym typeface="Nunito"/>
            </a:endParaRPr>
          </a:p>
          <a:p>
            <a:pPr marL="457200" lvl="0" indent="0" algn="l" rtl="0">
              <a:lnSpc>
                <a:spcPct val="90000"/>
              </a:lnSpc>
              <a:spcBef>
                <a:spcPts val="1000"/>
              </a:spcBef>
              <a:spcAft>
                <a:spcPts val="0"/>
              </a:spcAft>
              <a:buNone/>
            </a:pPr>
            <a:r>
              <a:rPr lang="en" b="1">
                <a:solidFill>
                  <a:srgbClr val="000000"/>
                </a:solidFill>
                <a:latin typeface="Nunito"/>
                <a:ea typeface="Nunito"/>
                <a:cs typeface="Nunito"/>
                <a:sym typeface="Nunito"/>
              </a:rPr>
              <a:t>	System Using Convolutional Neural Networks”, researchgate,2019.</a:t>
            </a:r>
            <a:endParaRPr b="1">
              <a:solidFill>
                <a:srgbClr val="000000"/>
              </a:solidFill>
              <a:latin typeface="Nunito"/>
              <a:ea typeface="Nunito"/>
              <a:cs typeface="Nunito"/>
              <a:sym typeface="Nunito"/>
            </a:endParaRPr>
          </a:p>
          <a:p>
            <a:pPr marL="0" lvl="0" indent="0" algn="l" rtl="0">
              <a:spcBef>
                <a:spcPts val="0"/>
              </a:spcBef>
              <a:spcAft>
                <a:spcPts val="1200"/>
              </a:spcAft>
              <a:buNone/>
            </a:pPr>
            <a:endParaRPr sz="1200" b="1">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247400" y="599850"/>
            <a:ext cx="8520600" cy="572700"/>
          </a:xfrm>
          <a:prstGeom prst="rect">
            <a:avLst/>
          </a:prstGeom>
        </p:spPr>
        <p:txBody>
          <a:bodyPr spcFirstLastPara="1" wrap="square" lIns="91425" tIns="91425" rIns="91425" bIns="91425" anchor="t" anchorCtr="0">
            <a:noAutofit/>
          </a:bodyPr>
          <a:lstStyle/>
          <a:p>
            <a:pPr marL="1828800" lvl="0" indent="457200" algn="l" rtl="0">
              <a:spcBef>
                <a:spcPts val="0"/>
              </a:spcBef>
              <a:spcAft>
                <a:spcPts val="0"/>
              </a:spcAft>
              <a:buNone/>
            </a:pPr>
            <a:r>
              <a:rPr lang="en" sz="3700" b="1">
                <a:solidFill>
                  <a:srgbClr val="000000"/>
                </a:solidFill>
              </a:rPr>
              <a:t>About the project</a:t>
            </a:r>
            <a:endParaRPr sz="3700" b="1">
              <a:solidFill>
                <a:srgbClr val="000000"/>
              </a:solidFill>
            </a:endParaRPr>
          </a:p>
        </p:txBody>
      </p:sp>
      <p:sp>
        <p:nvSpPr>
          <p:cNvPr id="162" name="Google Shape;162;p20"/>
          <p:cNvSpPr txBox="1">
            <a:spLocks noGrp="1"/>
          </p:cNvSpPr>
          <p:nvPr>
            <p:ph type="body" idx="1"/>
          </p:nvPr>
        </p:nvSpPr>
        <p:spPr>
          <a:xfrm>
            <a:off x="311700" y="1566450"/>
            <a:ext cx="85206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A gesture is defined as the motion of the body by the user in order to convey some meaningful information.</a:t>
            </a:r>
            <a:endParaRPr sz="1600" b="1">
              <a:solidFill>
                <a:srgbClr val="000000"/>
              </a:solidFill>
              <a:latin typeface="Nunito"/>
              <a:ea typeface="Nunito"/>
              <a:cs typeface="Nunito"/>
              <a:sym typeface="Nunito"/>
            </a:endParaRPr>
          </a:p>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Gesture recognition is the process by which gesture shown by the user is identified by the system</a:t>
            </a:r>
            <a:endParaRPr sz="1600" b="1">
              <a:solidFill>
                <a:srgbClr val="000000"/>
              </a:solidFill>
              <a:latin typeface="Nunito"/>
              <a:ea typeface="Nunito"/>
              <a:cs typeface="Nunito"/>
              <a:sym typeface="Nunito"/>
            </a:endParaRPr>
          </a:p>
          <a:p>
            <a:pPr marL="457200" lvl="0" indent="-311150" algn="l" rtl="0">
              <a:spcBef>
                <a:spcPts val="0"/>
              </a:spcBef>
              <a:spcAft>
                <a:spcPts val="0"/>
              </a:spcAft>
              <a:buClr>
                <a:srgbClr val="000000"/>
              </a:buClr>
              <a:buSzPts val="1300"/>
              <a:buChar char="●"/>
            </a:pPr>
            <a:r>
              <a:rPr lang="en" sz="1600" b="1">
                <a:solidFill>
                  <a:srgbClr val="000000"/>
                </a:solidFill>
                <a:latin typeface="Nunito"/>
                <a:ea typeface="Nunito"/>
                <a:cs typeface="Nunito"/>
                <a:sym typeface="Nunito"/>
              </a:rPr>
              <a:t>With the advancement of current user machine interaction tools and components including keyboard, joystick, mouse are not sufficient. Thus to provide a more genuine interface to the computer system, hand gestures are used to represent different shapes which is identified by the gesture recognition system</a:t>
            </a:r>
            <a:r>
              <a:rPr lang="en" sz="1000">
                <a:solidFill>
                  <a:srgbClr val="000000"/>
                </a:solidFill>
                <a:latin typeface="Nunito"/>
                <a:ea typeface="Nunito"/>
                <a:cs typeface="Nunito"/>
                <a:sym typeface="Nunito"/>
              </a:rPr>
              <a:t>.</a:t>
            </a:r>
            <a:endParaRPr sz="1000">
              <a:solidFill>
                <a:srgbClr val="000000"/>
              </a:solidFill>
              <a:latin typeface="Nunito"/>
              <a:ea typeface="Nunito"/>
              <a:cs typeface="Nunito"/>
              <a:sym typeface="Nunito"/>
            </a:endParaRPr>
          </a:p>
          <a:p>
            <a:pPr marL="457200" lvl="0" indent="0" algn="l" rtl="0">
              <a:spcBef>
                <a:spcPts val="800"/>
              </a:spcBef>
              <a:spcAft>
                <a:spcPts val="1200"/>
              </a:spcAft>
              <a:buNone/>
            </a:pP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1"/>
          <p:cNvSpPr txBox="1">
            <a:spLocks noGrp="1"/>
          </p:cNvSpPr>
          <p:nvPr>
            <p:ph type="title"/>
          </p:nvPr>
        </p:nvSpPr>
        <p:spPr>
          <a:xfrm>
            <a:off x="548250" y="773400"/>
            <a:ext cx="8047500" cy="953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26756"/>
              <a:buFont typeface="Arial"/>
              <a:buNone/>
            </a:pPr>
            <a:r>
              <a:rPr lang="en" sz="4111" b="1">
                <a:solidFill>
                  <a:srgbClr val="000000"/>
                </a:solidFill>
              </a:rPr>
              <a:t>About the project (cont.)</a:t>
            </a:r>
            <a:endParaRPr sz="4111" b="1">
              <a:solidFill>
                <a:srgbClr val="000000"/>
              </a:solidFill>
            </a:endParaRPr>
          </a:p>
          <a:p>
            <a:pPr marL="0" lvl="0" indent="0" algn="l" rtl="0">
              <a:spcBef>
                <a:spcPts val="0"/>
              </a:spcBef>
              <a:spcAft>
                <a:spcPts val="0"/>
              </a:spcAft>
              <a:buNone/>
            </a:pPr>
            <a:endParaRPr sz="4000"/>
          </a:p>
        </p:txBody>
      </p:sp>
      <p:sp>
        <p:nvSpPr>
          <p:cNvPr id="168" name="Google Shape;168;p21"/>
          <p:cNvSpPr txBox="1">
            <a:spLocks noGrp="1"/>
          </p:cNvSpPr>
          <p:nvPr>
            <p:ph type="body" idx="1"/>
          </p:nvPr>
        </p:nvSpPr>
        <p:spPr>
          <a:xfrm>
            <a:off x="311700" y="1727100"/>
            <a:ext cx="85206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This can also be used by people who cannot speak to communicate to other people.</a:t>
            </a:r>
            <a:endParaRPr sz="1600" b="1">
              <a:solidFill>
                <a:srgbClr val="000000"/>
              </a:solidFill>
              <a:latin typeface="Nunito"/>
              <a:ea typeface="Nunito"/>
              <a:cs typeface="Nunito"/>
              <a:sym typeface="Nunito"/>
            </a:endParaRPr>
          </a:p>
          <a:p>
            <a:pPr marL="0" lvl="0" indent="0" algn="l" rtl="0">
              <a:spcBef>
                <a:spcPts val="800"/>
              </a:spcBef>
              <a:spcAft>
                <a:spcPts val="0"/>
              </a:spcAft>
              <a:buNone/>
            </a:pPr>
            <a:endParaRPr sz="1600" b="1">
              <a:solidFill>
                <a:srgbClr val="000000"/>
              </a:solidFill>
              <a:latin typeface="Nunito"/>
              <a:ea typeface="Nunito"/>
              <a:cs typeface="Nunito"/>
              <a:sym typeface="Nunito"/>
            </a:endParaRPr>
          </a:p>
          <a:p>
            <a:pPr marL="457200" lvl="0" indent="-330200" algn="l" rtl="0">
              <a:spcBef>
                <a:spcPts val="800"/>
              </a:spcBef>
              <a:spcAft>
                <a:spcPts val="0"/>
              </a:spcAft>
              <a:buClr>
                <a:srgbClr val="000000"/>
              </a:buClr>
              <a:buSzPts val="1600"/>
              <a:buFont typeface="Nunito"/>
              <a:buChar char="●"/>
            </a:pPr>
            <a:r>
              <a:rPr lang="en" sz="1600" b="1">
                <a:solidFill>
                  <a:srgbClr val="000000"/>
                </a:solidFill>
                <a:latin typeface="Nunito"/>
                <a:ea typeface="Nunito"/>
                <a:cs typeface="Nunito"/>
                <a:sym typeface="Nunito"/>
              </a:rPr>
              <a:t>This technology can also be used in computer games and make the playing environment completely hands free that is without the use of any joystick, keyboard or mouse</a:t>
            </a:r>
            <a:endParaRPr sz="1600" b="1">
              <a:solidFill>
                <a:srgbClr val="000000"/>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2"/>
          <p:cNvSpPr txBox="1">
            <a:spLocks noGrp="1"/>
          </p:cNvSpPr>
          <p:nvPr>
            <p:ph type="title"/>
          </p:nvPr>
        </p:nvSpPr>
        <p:spPr>
          <a:xfrm>
            <a:off x="623400" y="303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b="1">
                <a:solidFill>
                  <a:srgbClr val="000000"/>
                </a:solidFill>
              </a:rPr>
              <a:t>Supervised learning and machine learning</a:t>
            </a:r>
            <a:endParaRPr sz="3200" b="1">
              <a:solidFill>
                <a:srgbClr val="000000"/>
              </a:solidFill>
            </a:endParaRPr>
          </a:p>
        </p:txBody>
      </p:sp>
      <p:pic>
        <p:nvPicPr>
          <p:cNvPr id="174" name="Google Shape;174;p22"/>
          <p:cNvPicPr preferRelativeResize="0"/>
          <p:nvPr/>
        </p:nvPicPr>
        <p:blipFill>
          <a:blip r:embed="rId3">
            <a:alphaModFix/>
          </a:blip>
          <a:stretch>
            <a:fillRect/>
          </a:stretch>
        </p:blipFill>
        <p:spPr>
          <a:xfrm>
            <a:off x="782400" y="1179550"/>
            <a:ext cx="7618650" cy="372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3"/>
          <p:cNvSpPr txBox="1">
            <a:spLocks noGrp="1"/>
          </p:cNvSpPr>
          <p:nvPr>
            <p:ph type="title"/>
          </p:nvPr>
        </p:nvSpPr>
        <p:spPr>
          <a:xfrm>
            <a:off x="1899175" y="431875"/>
            <a:ext cx="6737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700" b="1">
                <a:solidFill>
                  <a:srgbClr val="000000"/>
                </a:solidFill>
              </a:rPr>
              <a:t>Unsupervised learning</a:t>
            </a:r>
            <a:endParaRPr sz="3700" b="1">
              <a:solidFill>
                <a:srgbClr val="000000"/>
              </a:solidFill>
            </a:endParaRPr>
          </a:p>
        </p:txBody>
      </p:sp>
      <p:pic>
        <p:nvPicPr>
          <p:cNvPr id="180" name="Google Shape;180;p23"/>
          <p:cNvPicPr preferRelativeResize="0"/>
          <p:nvPr/>
        </p:nvPicPr>
        <p:blipFill rotWithShape="1">
          <a:blip r:embed="rId3">
            <a:alphaModFix/>
          </a:blip>
          <a:srcRect l="-2649" t="-2790" r="2649" b="2789"/>
          <a:stretch/>
        </p:blipFill>
        <p:spPr>
          <a:xfrm>
            <a:off x="131750" y="1169650"/>
            <a:ext cx="5002350" cy="3395201"/>
          </a:xfrm>
          <a:prstGeom prst="rect">
            <a:avLst/>
          </a:prstGeom>
          <a:noFill/>
          <a:ln>
            <a:noFill/>
          </a:ln>
        </p:spPr>
      </p:pic>
      <p:pic>
        <p:nvPicPr>
          <p:cNvPr id="181" name="Google Shape;181;p23"/>
          <p:cNvPicPr preferRelativeResize="0"/>
          <p:nvPr/>
        </p:nvPicPr>
        <p:blipFill rotWithShape="1">
          <a:blip r:embed="rId4">
            <a:alphaModFix/>
          </a:blip>
          <a:srcRect l="-3610" t="-3379" r="3610" b="3380"/>
          <a:stretch/>
        </p:blipFill>
        <p:spPr>
          <a:xfrm>
            <a:off x="5134100" y="1968525"/>
            <a:ext cx="3579949" cy="17974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4"/>
          <p:cNvSpPr txBox="1">
            <a:spLocks noGrp="1"/>
          </p:cNvSpPr>
          <p:nvPr>
            <p:ph type="title"/>
          </p:nvPr>
        </p:nvSpPr>
        <p:spPr>
          <a:xfrm>
            <a:off x="819150" y="845600"/>
            <a:ext cx="7505700" cy="954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 sz="3700" b="1">
                <a:solidFill>
                  <a:srgbClr val="000000"/>
                </a:solidFill>
              </a:rPr>
              <a:t>Convolutional neural network</a:t>
            </a:r>
            <a:endParaRPr sz="3700" b="1">
              <a:solidFill>
                <a:srgbClr val="000000"/>
              </a:solidFill>
            </a:endParaRPr>
          </a:p>
        </p:txBody>
      </p:sp>
      <p:sp>
        <p:nvSpPr>
          <p:cNvPr id="187" name="Google Shape;187;p24"/>
          <p:cNvSpPr txBox="1">
            <a:spLocks noGrp="1"/>
          </p:cNvSpPr>
          <p:nvPr>
            <p:ph type="body" idx="1"/>
          </p:nvPr>
        </p:nvSpPr>
        <p:spPr>
          <a:xfrm>
            <a:off x="819150" y="1990725"/>
            <a:ext cx="7505700" cy="2448000"/>
          </a:xfrm>
          <a:prstGeom prst="rect">
            <a:avLst/>
          </a:prstGeom>
          <a:noFill/>
          <a:ln>
            <a:noFill/>
          </a:ln>
        </p:spPr>
        <p:txBody>
          <a:bodyPr spcFirstLastPara="1" wrap="square" lIns="68575" tIns="34275" rIns="68575" bIns="34275" anchor="t" anchorCtr="0">
            <a:normAutofit fontScale="92500" lnSpcReduction="20000"/>
          </a:bodyPr>
          <a:lstStyle/>
          <a:p>
            <a:pPr marL="457200" lvl="0" indent="0" algn="l" rtl="0">
              <a:lnSpc>
                <a:spcPct val="90000"/>
              </a:lnSpc>
              <a:spcBef>
                <a:spcPts val="0"/>
              </a:spcBef>
              <a:spcAft>
                <a:spcPts val="0"/>
              </a:spcAft>
              <a:buNone/>
            </a:pPr>
            <a:endParaRPr sz="1600" b="1">
              <a:solidFill>
                <a:srgbClr val="4C1130"/>
              </a:solidFill>
              <a:latin typeface="Times New Roman"/>
              <a:ea typeface="Times New Roman"/>
              <a:cs typeface="Times New Roman"/>
              <a:sym typeface="Times New Roman"/>
            </a:endParaRPr>
          </a:p>
          <a:p>
            <a:pPr marL="457200" lvl="0" indent="-322580" algn="l" rtl="0">
              <a:lnSpc>
                <a:spcPct val="90000"/>
              </a:lnSpc>
              <a:spcBef>
                <a:spcPts val="800"/>
              </a:spcBef>
              <a:spcAft>
                <a:spcPts val="0"/>
              </a:spcAft>
              <a:buClr>
                <a:srgbClr val="000000"/>
              </a:buClr>
              <a:buSzPct val="100000"/>
              <a:buFont typeface="Nunito"/>
              <a:buChar char="●"/>
            </a:pPr>
            <a:r>
              <a:rPr lang="en" sz="1600" b="1">
                <a:solidFill>
                  <a:srgbClr val="000000"/>
                </a:solidFill>
                <a:latin typeface="Nunito"/>
                <a:ea typeface="Nunito"/>
                <a:cs typeface="Nunito"/>
                <a:sym typeface="Nunito"/>
              </a:rPr>
              <a:t>A Convolutional Neural Network, also known as CNN or ConvNet, is a class of neural networks that specializes in processing data that has a grid-like topology, such as an image.</a:t>
            </a:r>
            <a:endParaRPr sz="1600" b="1">
              <a:solidFill>
                <a:srgbClr val="000000"/>
              </a:solidFill>
              <a:latin typeface="Nunito"/>
              <a:ea typeface="Nunito"/>
              <a:cs typeface="Nunito"/>
              <a:sym typeface="Nunito"/>
            </a:endParaRPr>
          </a:p>
          <a:p>
            <a:pPr marL="457200" lvl="0" indent="0" algn="l" rtl="0">
              <a:lnSpc>
                <a:spcPct val="90000"/>
              </a:lnSpc>
              <a:spcBef>
                <a:spcPts val="800"/>
              </a:spcBef>
              <a:spcAft>
                <a:spcPts val="0"/>
              </a:spcAft>
              <a:buNone/>
            </a:pPr>
            <a:endParaRPr sz="1600" b="1">
              <a:solidFill>
                <a:srgbClr val="000000"/>
              </a:solidFill>
              <a:latin typeface="Nunito"/>
              <a:ea typeface="Nunito"/>
              <a:cs typeface="Nunito"/>
              <a:sym typeface="Nunito"/>
            </a:endParaRPr>
          </a:p>
          <a:p>
            <a:pPr marL="457200" lvl="0" indent="-322580" algn="l" rtl="0">
              <a:spcBef>
                <a:spcPts val="0"/>
              </a:spcBef>
              <a:spcAft>
                <a:spcPts val="0"/>
              </a:spcAft>
              <a:buClr>
                <a:srgbClr val="000000"/>
              </a:buClr>
              <a:buSzPct val="100000"/>
              <a:buFont typeface="Nunito"/>
              <a:buChar char="●"/>
            </a:pPr>
            <a:r>
              <a:rPr lang="en" sz="1600" b="1">
                <a:solidFill>
                  <a:srgbClr val="000000"/>
                </a:solidFill>
                <a:highlight>
                  <a:schemeClr val="dk1"/>
                </a:highlight>
                <a:latin typeface="Nunito"/>
                <a:ea typeface="Nunito"/>
                <a:cs typeface="Nunito"/>
                <a:sym typeface="Nunito"/>
              </a:rPr>
              <a:t>The architecture of a ConvNet is analogous to that of the connectivity pattern of Neurons in the Human Brain and was inspired by the organization of the Visual Cortex. Individual neurons respond to stimuli only in a restricted region of the visual field known as the Receptive Field. A collection of such fields overlap to cover the entire visual area</a:t>
            </a:r>
            <a:endParaRPr sz="1600" b="1">
              <a:solidFill>
                <a:srgbClr val="000000"/>
              </a:solidFill>
              <a:highlight>
                <a:schemeClr val="dk1"/>
              </a:highlight>
              <a:latin typeface="Nunito"/>
              <a:ea typeface="Nunito"/>
              <a:cs typeface="Nunito"/>
              <a:sym typeface="Nunito"/>
            </a:endParaRPr>
          </a:p>
          <a:p>
            <a:pPr marL="457200" lvl="0" indent="0" algn="l" rtl="0">
              <a:lnSpc>
                <a:spcPct val="90000"/>
              </a:lnSpc>
              <a:spcBef>
                <a:spcPts val="800"/>
              </a:spcBef>
              <a:spcAft>
                <a:spcPts val="1200"/>
              </a:spcAft>
              <a:buNone/>
            </a:pPr>
            <a:endParaRPr sz="1600" b="1">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5"/>
          <p:cNvSpPr txBox="1">
            <a:spLocks noGrp="1"/>
          </p:cNvSpPr>
          <p:nvPr>
            <p:ph type="title"/>
          </p:nvPr>
        </p:nvSpPr>
        <p:spPr>
          <a:xfrm>
            <a:off x="819150" y="845600"/>
            <a:ext cx="7505700" cy="9546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3300"/>
              <a:buFont typeface="Calibri"/>
              <a:buNone/>
            </a:pPr>
            <a:r>
              <a:rPr lang="en" sz="3100" b="1">
                <a:solidFill>
                  <a:srgbClr val="000000"/>
                </a:solidFill>
              </a:rPr>
              <a:t>Convolutional Neural Network Architecture</a:t>
            </a:r>
            <a:endParaRPr sz="1600" b="1">
              <a:solidFill>
                <a:srgbClr val="000000"/>
              </a:solidFill>
            </a:endParaRPr>
          </a:p>
          <a:p>
            <a:pPr marL="0" lvl="0" indent="0" algn="l" rtl="0">
              <a:lnSpc>
                <a:spcPct val="90000"/>
              </a:lnSpc>
              <a:spcBef>
                <a:spcPts val="0"/>
              </a:spcBef>
              <a:spcAft>
                <a:spcPts val="0"/>
              </a:spcAft>
              <a:buClr>
                <a:schemeClr val="dk1"/>
              </a:buClr>
              <a:buSzPts val="3300"/>
              <a:buFont typeface="Calibri"/>
              <a:buNone/>
            </a:pPr>
            <a:endParaRPr sz="1100"/>
          </a:p>
        </p:txBody>
      </p:sp>
      <p:sp>
        <p:nvSpPr>
          <p:cNvPr id="193" name="Google Shape;193;p25"/>
          <p:cNvSpPr txBox="1">
            <a:spLocks noGrp="1"/>
          </p:cNvSpPr>
          <p:nvPr>
            <p:ph type="body" idx="1"/>
          </p:nvPr>
        </p:nvSpPr>
        <p:spPr>
          <a:xfrm>
            <a:off x="819150" y="1990725"/>
            <a:ext cx="7505700" cy="24480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1200"/>
              </a:spcAft>
              <a:buClr>
                <a:schemeClr val="dk1"/>
              </a:buClr>
              <a:buSzPts val="2100"/>
              <a:buNone/>
            </a:pPr>
            <a:r>
              <a:rPr lang="en" sz="1600" b="1">
                <a:solidFill>
                  <a:srgbClr val="000000"/>
                </a:solidFill>
                <a:latin typeface="Nunito"/>
                <a:ea typeface="Nunito"/>
                <a:cs typeface="Nunito"/>
                <a:sym typeface="Nunito"/>
              </a:rPr>
              <a:t>A CNN typically has three layers: a convolutional layer, a pooling layer, and a fully connected layer.</a:t>
            </a:r>
            <a:endParaRPr sz="1600" b="1">
              <a:solidFill>
                <a:srgbClr val="000000"/>
              </a:solidFill>
              <a:latin typeface="Nunito"/>
              <a:ea typeface="Nunito"/>
              <a:cs typeface="Nunito"/>
              <a:sym typeface="Nunito"/>
            </a:endParaRPr>
          </a:p>
        </p:txBody>
      </p:sp>
      <p:pic>
        <p:nvPicPr>
          <p:cNvPr id="194" name="Google Shape;194;p25" descr="Diagram, engineering drawing&#10;&#10;Description automatically generated"/>
          <p:cNvPicPr preferRelativeResize="0"/>
          <p:nvPr/>
        </p:nvPicPr>
        <p:blipFill rotWithShape="1">
          <a:blip r:embed="rId3">
            <a:alphaModFix/>
          </a:blip>
          <a:srcRect/>
          <a:stretch/>
        </p:blipFill>
        <p:spPr>
          <a:xfrm>
            <a:off x="2232276" y="2571750"/>
            <a:ext cx="4679426" cy="2149550"/>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1875</Words>
  <Application>Microsoft Office PowerPoint</Application>
  <PresentationFormat>On-screen Show (16:9)</PresentationFormat>
  <Paragraphs>137</Paragraphs>
  <Slides>35</Slides>
  <Notes>35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35</vt:i4>
      </vt:variant>
    </vt:vector>
  </HeadingPairs>
  <TitlesOfParts>
    <vt:vector size="41" baseType="lpstr">
      <vt:lpstr>Arial</vt:lpstr>
      <vt:lpstr>Calibri</vt:lpstr>
      <vt:lpstr>Nunito</vt:lpstr>
      <vt:lpstr>Times New Roman</vt:lpstr>
      <vt:lpstr>Shift</vt:lpstr>
      <vt:lpstr>Custom</vt:lpstr>
      <vt:lpstr>Hand Gesture Recognition</vt:lpstr>
      <vt:lpstr>AIM of this project</vt:lpstr>
      <vt:lpstr>AIM of this project (cont.) </vt:lpstr>
      <vt:lpstr>About the project</vt:lpstr>
      <vt:lpstr>About the project (cont.) </vt:lpstr>
      <vt:lpstr>Supervised learning and machine learning</vt:lpstr>
      <vt:lpstr>Unsupervised learning</vt:lpstr>
      <vt:lpstr>Convolutional neural network</vt:lpstr>
      <vt:lpstr>Convolutional Neural Network Architecture </vt:lpstr>
      <vt:lpstr>Convolution Layer </vt:lpstr>
      <vt:lpstr>Convolution Layer (cont.)  </vt:lpstr>
      <vt:lpstr>Sample Filters</vt:lpstr>
      <vt:lpstr>Pooling layer</vt:lpstr>
      <vt:lpstr>Fully Connected Layer</vt:lpstr>
      <vt:lpstr>Non-Linearity Layers </vt:lpstr>
      <vt:lpstr>Applications of CNN</vt:lpstr>
      <vt:lpstr>Without Padding</vt:lpstr>
      <vt:lpstr>Padding</vt:lpstr>
      <vt:lpstr>PowerPoint Presentation</vt:lpstr>
      <vt:lpstr>Alexnet</vt:lpstr>
      <vt:lpstr>                Alexnet layers</vt:lpstr>
      <vt:lpstr>                      Alexnet layers</vt:lpstr>
      <vt:lpstr>                       Alexnet layers</vt:lpstr>
      <vt:lpstr>Why Alexnet ?</vt:lpstr>
      <vt:lpstr>Why Alexnet ?</vt:lpstr>
      <vt:lpstr>Why Alexnet ?</vt:lpstr>
      <vt:lpstr>Code and Dataset</vt:lpstr>
      <vt:lpstr>Data Collection Code</vt:lpstr>
      <vt:lpstr>Dataset Images </vt:lpstr>
      <vt:lpstr>Training Code</vt:lpstr>
      <vt:lpstr>Testing Code</vt:lpstr>
      <vt:lpstr>Limitations or Difficulties faced</vt:lpstr>
      <vt:lpstr>Future scope</vt:lpstr>
      <vt:lpstr>Future scope (contd.)</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Gesture Recognition</dc:title>
  <cp:lastModifiedBy>Aman Singla</cp:lastModifiedBy>
  <cp:revision>1</cp:revision>
  <dcterms:modified xsi:type="dcterms:W3CDTF">2021-06-08T15:11:51Z</dcterms:modified>
</cp:coreProperties>
</file>